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29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6.png" ContentType="image/png"/>
  <Override PartName="/ppt/media/image18.png" ContentType="image/png"/>
  <Override PartName="/ppt/media/image83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76F734-1304-4105-B7EC-8A8D19E0F2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00312D-9859-4FCD-BB18-AB2FE905E2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36FC1C-BF7D-4FFB-91DF-92A172AFAEC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7B2F99-C278-472B-B96D-762C7EBA3FC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FB4FDE-6B8A-492C-9028-0228E2EEF4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ABBFFD-162F-42AE-A2E9-EFF141BD32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668429-B51F-4627-94F7-122962C607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03C9E0-C08A-4591-A7E6-271B73D6B3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B60F57-2645-4088-9D18-6C077A9DF3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4A0069-13C0-4139-B5A2-3702396041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750FE6-DC5A-4C6B-BF06-C71C721E39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96BA37-2A4F-4885-8A5E-08586FA79C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44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13167360" y="9567000"/>
            <a:ext cx="42055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379131-B6AD-4190-B43A-9A6FAF87F128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914400" y="9567000"/>
            <a:ext cx="4205520" cy="5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hyperlink" Target="http://www.kaggle.com/datasets/salil007/1-shipping-optimization-" TargetMode="External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object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42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7280" cy="10286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" name="object 4" descr=""/>
            <p:cNvPicPr/>
            <p:nvPr/>
          </p:nvPicPr>
          <p:blipFill>
            <a:blip r:embed="rId2"/>
            <a:stretch/>
          </p:blipFill>
          <p:spPr>
            <a:xfrm>
              <a:off x="0" y="6172200"/>
              <a:ext cx="7433280" cy="4114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" name="object 5" descr=""/>
            <p:cNvPicPr/>
            <p:nvPr/>
          </p:nvPicPr>
          <p:blipFill>
            <a:blip r:embed="rId3"/>
            <a:stretch/>
          </p:blipFill>
          <p:spPr>
            <a:xfrm>
              <a:off x="3268080" y="0"/>
              <a:ext cx="4828320" cy="1400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" name="object 6" descr=""/>
            <p:cNvPicPr/>
            <p:nvPr/>
          </p:nvPicPr>
          <p:blipFill>
            <a:blip r:embed="rId4"/>
            <a:stretch/>
          </p:blipFill>
          <p:spPr>
            <a:xfrm>
              <a:off x="14161320" y="0"/>
              <a:ext cx="4125960" cy="4114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" name="object 7" descr=""/>
            <p:cNvPicPr/>
            <p:nvPr/>
          </p:nvPicPr>
          <p:blipFill>
            <a:blip r:embed="rId5"/>
            <a:stretch/>
          </p:blipFill>
          <p:spPr>
            <a:xfrm>
              <a:off x="4279320" y="6068520"/>
              <a:ext cx="4068360" cy="1413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" name="object 8" descr=""/>
            <p:cNvPicPr/>
            <p:nvPr/>
          </p:nvPicPr>
          <p:blipFill>
            <a:blip r:embed="rId6"/>
            <a:stretch/>
          </p:blipFill>
          <p:spPr>
            <a:xfrm>
              <a:off x="0" y="1333800"/>
              <a:ext cx="3560400" cy="172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" name="object 9" descr=""/>
            <p:cNvPicPr/>
            <p:nvPr/>
          </p:nvPicPr>
          <p:blipFill>
            <a:blip r:embed="rId7"/>
            <a:stretch/>
          </p:blipFill>
          <p:spPr>
            <a:xfrm>
              <a:off x="4601520" y="8426880"/>
              <a:ext cx="4733280" cy="1859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" name="object 10" descr=""/>
            <p:cNvPicPr/>
            <p:nvPr/>
          </p:nvPicPr>
          <p:blipFill>
            <a:blip r:embed="rId8"/>
            <a:stretch/>
          </p:blipFill>
          <p:spPr>
            <a:xfrm>
              <a:off x="0" y="170640"/>
              <a:ext cx="13898160" cy="9945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object 11" descr=""/>
            <p:cNvPicPr/>
            <p:nvPr/>
          </p:nvPicPr>
          <p:blipFill>
            <a:blip r:embed="rId9"/>
            <a:stretch/>
          </p:blipFill>
          <p:spPr>
            <a:xfrm>
              <a:off x="3483720" y="2094120"/>
              <a:ext cx="5839200" cy="301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" name="object 12" descr=""/>
            <p:cNvPicPr/>
            <p:nvPr/>
          </p:nvPicPr>
          <p:blipFill>
            <a:blip r:embed="rId10"/>
            <a:stretch/>
          </p:blipFill>
          <p:spPr>
            <a:xfrm>
              <a:off x="9993600" y="1796040"/>
              <a:ext cx="8075160" cy="8490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178" name="object 3" descr=""/>
          <p:cNvPicPr/>
          <p:nvPr/>
        </p:nvPicPr>
        <p:blipFill>
          <a:blip r:embed="rId2"/>
          <a:stretch/>
        </p:blipFill>
        <p:spPr>
          <a:xfrm>
            <a:off x="5455800" y="0"/>
            <a:ext cx="7189560" cy="2754720"/>
          </a:xfrm>
          <a:prstGeom prst="rect">
            <a:avLst/>
          </a:prstGeom>
          <a:ln w="0">
            <a:noFill/>
          </a:ln>
        </p:spPr>
      </p:pic>
      <p:sp>
        <p:nvSpPr>
          <p:cNvPr id="179" name="object 4"/>
          <p:cNvSpPr/>
          <p:nvPr/>
        </p:nvSpPr>
        <p:spPr>
          <a:xfrm>
            <a:off x="298440" y="1518120"/>
            <a:ext cx="17342280" cy="61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1680" indent="-379800">
              <a:lnSpc>
                <a:spcPct val="115000"/>
              </a:lnSpc>
              <a:spcBef>
                <a:spcPts val="99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9168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Link</a:t>
            </a:r>
            <a:r>
              <a:rPr b="0" lang="en-US" sz="3200" spc="7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to</a:t>
            </a:r>
            <a:r>
              <a:rPr b="0" lang="en-US" sz="3200" spc="7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dataset</a:t>
            </a:r>
            <a:r>
              <a:rPr b="0" lang="en-US" sz="3200" spc="7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source:</a:t>
            </a:r>
            <a:r>
              <a:rPr b="0" lang="en-US" sz="3200" spc="7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2" strike="noStrike">
                <a:solidFill>
                  <a:srgbClr val="ffffff"/>
                </a:solidFill>
                <a:latin typeface="Arial MT"/>
                <a:ea typeface="DejaVu Sans"/>
              </a:rPr>
              <a:t>https://</a:t>
            </a:r>
            <a:r>
              <a:rPr b="0" lang="en-US" sz="3200" spc="-12" strike="noStrike" u="sng">
                <a:solidFill>
                  <a:srgbClr val="ffffff"/>
                </a:solidFill>
                <a:uFillTx/>
                <a:latin typeface="Arial MT"/>
                <a:ea typeface="DejaVu Sans"/>
                <a:hlinkClick r:id="rId3"/>
              </a:rPr>
              <a:t>www.kaggle.com/datasets/salil007/1-shipping-optimization-</a:t>
            </a:r>
            <a:r>
              <a:rPr b="0" lang="en-US" sz="3200" spc="-12" strike="noStrike">
                <a:solidFill>
                  <a:srgbClr val="ffffff"/>
                </a:solidFill>
                <a:latin typeface="Arial MT"/>
                <a:ea typeface="DejaVu Sans"/>
              </a:rPr>
              <a:t> challenge</a:t>
            </a:r>
            <a:endParaRPr b="0" lang="en-US" sz="3200" spc="-1" strike="noStrike">
              <a:latin typeface="Arial"/>
            </a:endParaRPr>
          </a:p>
          <a:p>
            <a:pPr marL="391680" indent="-379080">
              <a:lnSpc>
                <a:spcPct val="100000"/>
              </a:lnSpc>
              <a:spcBef>
                <a:spcPts val="58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9168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Link to</a:t>
            </a:r>
            <a:r>
              <a:rPr b="0" lang="en-US" sz="3200" spc="1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Github:</a:t>
            </a:r>
            <a:r>
              <a:rPr b="0" lang="en-US" sz="3200" spc="1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2" strike="noStrike">
                <a:solidFill>
                  <a:srgbClr val="ffffff"/>
                </a:solidFill>
                <a:latin typeface="Arial MT"/>
                <a:ea typeface="DejaVu Sans"/>
              </a:rPr>
              <a:t>https://github.com/Virgo-Alpha/Shipping_Optimization</a:t>
            </a:r>
            <a:endParaRPr b="0" lang="en-US" sz="3200" spc="-1" strike="noStrike">
              <a:latin typeface="Arial"/>
            </a:endParaRPr>
          </a:p>
          <a:p>
            <a:pPr marL="391680" indent="-379080">
              <a:lnSpc>
                <a:spcPct val="100000"/>
              </a:lnSpc>
              <a:spcBef>
                <a:spcPts val="58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9168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Link to Notebook: </a:t>
            </a:r>
            <a:r>
              <a:rPr b="0" lang="en-US" sz="3200" spc="-12" strike="noStrike">
                <a:solidFill>
                  <a:srgbClr val="ffffff"/>
                </a:solidFill>
                <a:latin typeface="Arial MT"/>
                <a:ea typeface="DejaVu Sans"/>
              </a:rPr>
              <a:t>https://gist.github.com/Virgo-Alpha/ba83255854bef25c8b945e8568a6a63f</a:t>
            </a:r>
            <a:endParaRPr b="0" lang="en-US" sz="3200" spc="-1" strike="noStrike">
              <a:latin typeface="Arial"/>
            </a:endParaRPr>
          </a:p>
          <a:p>
            <a:pPr marL="391680" indent="-379800">
              <a:lnSpc>
                <a:spcPct val="115000"/>
              </a:lnSpc>
              <a:buClr>
                <a:srgbClr val="ffffff"/>
              </a:buClr>
              <a:buFont typeface="StarSymbol"/>
              <a:buAutoNum type="arabicPeriod"/>
              <a:tabLst>
                <a:tab algn="l" pos="39168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Link</a:t>
            </a:r>
            <a:r>
              <a:rPr b="0" lang="en-US" sz="3200" spc="-21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to</a:t>
            </a:r>
            <a:r>
              <a:rPr b="0" lang="en-US" sz="3200" spc="-15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pdf</a:t>
            </a:r>
            <a:r>
              <a:rPr b="0" lang="en-US" sz="3200" spc="-21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2" strike="noStrike">
                <a:solidFill>
                  <a:srgbClr val="ffffff"/>
                </a:solidFill>
                <a:latin typeface="Arial MT"/>
                <a:ea typeface="DejaVu Sans"/>
              </a:rPr>
              <a:t>notebook:https://drive.google.com/file/d/1I7Vy133dSJdWDR- kfZyliaJ8PYsqcpVa/view?usp=sharing</a:t>
            </a:r>
            <a:endParaRPr b="0" lang="en-US" sz="3200" spc="-1" strike="noStrike">
              <a:latin typeface="Arial"/>
            </a:endParaRPr>
          </a:p>
          <a:p>
            <a:pPr marL="391680" indent="-379080">
              <a:lnSpc>
                <a:spcPct val="100000"/>
              </a:lnSpc>
              <a:spcBef>
                <a:spcPts val="58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9168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Link</a:t>
            </a:r>
            <a:r>
              <a:rPr b="0" lang="en-US" sz="3200" spc="-21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to</a:t>
            </a:r>
            <a:r>
              <a:rPr b="0" lang="en-US" sz="3200" spc="-26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EDA</a:t>
            </a:r>
            <a:r>
              <a:rPr b="0" lang="en-US" sz="3200" spc="-21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page:</a:t>
            </a:r>
            <a:r>
              <a:rPr b="0" lang="en-US" sz="3200" spc="-21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2" strike="noStrike">
                <a:solidFill>
                  <a:srgbClr val="ffffff"/>
                </a:solidFill>
                <a:latin typeface="Arial MT"/>
                <a:ea typeface="DejaVu Sans"/>
              </a:rPr>
              <a:t>https://virgo-alpha.github.io/Shipping_Optimization/</a:t>
            </a:r>
            <a:endParaRPr b="0" lang="en-US" sz="3200" spc="-1" strike="noStrike">
              <a:latin typeface="Arial"/>
            </a:endParaRPr>
          </a:p>
          <a:p>
            <a:pPr marL="391680" indent="-379800">
              <a:lnSpc>
                <a:spcPct val="115000"/>
              </a:lnSpc>
              <a:spcBef>
                <a:spcPts val="6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9168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Link</a:t>
            </a:r>
            <a:r>
              <a:rPr b="0" lang="en-US" sz="3200" spc="-26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to</a:t>
            </a:r>
            <a:r>
              <a:rPr b="0" lang="en-US" sz="3200" spc="-26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 MT"/>
                <a:ea typeface="DejaVu Sans"/>
              </a:rPr>
              <a:t>report:</a:t>
            </a:r>
            <a:r>
              <a:rPr b="0" lang="en-US" sz="3200" spc="-26" strike="noStrike">
                <a:solidFill>
                  <a:srgbClr val="ffffff"/>
                </a:solidFill>
                <a:latin typeface="Arial MT"/>
                <a:ea typeface="DejaVu Sans"/>
              </a:rPr>
              <a:t> </a:t>
            </a:r>
            <a:r>
              <a:rPr b="0" lang="en-US" sz="3200" spc="-12" strike="noStrike">
                <a:solidFill>
                  <a:srgbClr val="ffffff"/>
                </a:solidFill>
                <a:latin typeface="Arial MT"/>
                <a:ea typeface="DejaVu Sans"/>
              </a:rPr>
              <a:t>https://drive.google.com/file/d/1IX27JJqQSQXahjoB3mT0g7T6OF3xA9uv/view? usp=sharing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53" name="object 3" descr=""/>
          <p:cNvPicPr/>
          <p:nvPr/>
        </p:nvPicPr>
        <p:blipFill>
          <a:blip r:embed="rId2"/>
          <a:stretch/>
        </p:blipFill>
        <p:spPr>
          <a:xfrm>
            <a:off x="0" y="1290960"/>
            <a:ext cx="4827240" cy="2504520"/>
          </a:xfrm>
          <a:prstGeom prst="rect">
            <a:avLst/>
          </a:prstGeom>
          <a:ln w="0">
            <a:noFill/>
          </a:ln>
        </p:spPr>
      </p:pic>
      <p:sp>
        <p:nvSpPr>
          <p:cNvPr id="54" name="object 4"/>
          <p:cNvSpPr/>
          <p:nvPr/>
        </p:nvSpPr>
        <p:spPr>
          <a:xfrm>
            <a:off x="17259120" y="1028520"/>
            <a:ext cx="360" cy="5785920"/>
          </a:xfrm>
          <a:custGeom>
            <a:avLst/>
            <a:gdLst/>
            <a:ahLst/>
            <a:rect l="l" t="t" r="r" b="b"/>
            <a:pathLst>
              <a:path w="0" h="5786755">
                <a:moveTo>
                  <a:pt x="0" y="5786478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" name="object 5"/>
          <p:cNvGrpSpPr/>
          <p:nvPr/>
        </p:nvGrpSpPr>
        <p:grpSpPr>
          <a:xfrm>
            <a:off x="1028520" y="0"/>
            <a:ext cx="16716600" cy="10286280"/>
            <a:chOff x="1028520" y="0"/>
            <a:chExt cx="16716600" cy="10286280"/>
          </a:xfrm>
        </p:grpSpPr>
        <p:sp>
          <p:nvSpPr>
            <p:cNvPr id="56" name="object 6"/>
            <p:cNvSpPr/>
            <p:nvPr/>
          </p:nvSpPr>
          <p:spPr>
            <a:xfrm>
              <a:off x="1047600" y="4233960"/>
              <a:ext cx="360" cy="5005800"/>
            </a:xfrm>
            <a:custGeom>
              <a:avLst/>
              <a:gdLst/>
              <a:ahLst/>
              <a:rect l="l" t="t" r="r" b="b"/>
              <a:pathLst>
                <a:path w="0" h="5006340">
                  <a:moveTo>
                    <a:pt x="0" y="5006267"/>
                  </a:moveTo>
                  <a:lnTo>
                    <a:pt x="0" y="0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object 7"/>
            <p:cNvSpPr/>
            <p:nvPr/>
          </p:nvSpPr>
          <p:spPr>
            <a:xfrm>
              <a:off x="1028520" y="9221400"/>
              <a:ext cx="9897120" cy="360"/>
            </a:xfrm>
            <a:custGeom>
              <a:avLst/>
              <a:gdLst/>
              <a:ahLst/>
              <a:rect l="l" t="t" r="r" b="b"/>
              <a:pathLst>
                <a:path w="9897745" h="0">
                  <a:moveTo>
                    <a:pt x="0" y="0"/>
                  </a:moveTo>
                  <a:lnTo>
                    <a:pt x="9897231" y="0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8" name="object 8" descr=""/>
            <p:cNvPicPr/>
            <p:nvPr/>
          </p:nvPicPr>
          <p:blipFill>
            <a:blip r:embed="rId3"/>
            <a:stretch/>
          </p:blipFill>
          <p:spPr>
            <a:xfrm>
              <a:off x="10926000" y="5660280"/>
              <a:ext cx="6819120" cy="462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" name="object 9" descr=""/>
            <p:cNvPicPr/>
            <p:nvPr/>
          </p:nvPicPr>
          <p:blipFill>
            <a:blip r:embed="rId4"/>
            <a:stretch/>
          </p:blipFill>
          <p:spPr>
            <a:xfrm>
              <a:off x="3590640" y="0"/>
              <a:ext cx="7829640" cy="5793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" name="object 10" descr=""/>
            <p:cNvPicPr/>
            <p:nvPr/>
          </p:nvPicPr>
          <p:blipFill>
            <a:blip r:embed="rId5"/>
            <a:stretch/>
          </p:blipFill>
          <p:spPr>
            <a:xfrm>
              <a:off x="3330720" y="4588920"/>
              <a:ext cx="132480" cy="132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" name="object 11" descr=""/>
            <p:cNvPicPr/>
            <p:nvPr/>
          </p:nvPicPr>
          <p:blipFill>
            <a:blip r:embed="rId6"/>
            <a:stretch/>
          </p:blipFill>
          <p:spPr>
            <a:xfrm>
              <a:off x="3330720" y="5131800"/>
              <a:ext cx="132480" cy="132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" name="object 12" descr=""/>
            <p:cNvPicPr/>
            <p:nvPr/>
          </p:nvPicPr>
          <p:blipFill>
            <a:blip r:embed="rId7"/>
            <a:stretch/>
          </p:blipFill>
          <p:spPr>
            <a:xfrm>
              <a:off x="3330720" y="5674680"/>
              <a:ext cx="132480" cy="132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object 13" descr=""/>
            <p:cNvPicPr/>
            <p:nvPr/>
          </p:nvPicPr>
          <p:blipFill>
            <a:blip r:embed="rId8"/>
            <a:stretch/>
          </p:blipFill>
          <p:spPr>
            <a:xfrm>
              <a:off x="3330720" y="6217560"/>
              <a:ext cx="132480" cy="132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" name="object 14" descr=""/>
            <p:cNvPicPr/>
            <p:nvPr/>
          </p:nvPicPr>
          <p:blipFill>
            <a:blip r:embed="rId9"/>
            <a:stretch/>
          </p:blipFill>
          <p:spPr>
            <a:xfrm>
              <a:off x="3330720" y="7303680"/>
              <a:ext cx="132480" cy="132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" name="object 15" descr=""/>
            <p:cNvPicPr/>
            <p:nvPr/>
          </p:nvPicPr>
          <p:blipFill>
            <a:blip r:embed="rId10"/>
            <a:stretch/>
          </p:blipFill>
          <p:spPr>
            <a:xfrm>
              <a:off x="3330720" y="7846560"/>
              <a:ext cx="132480" cy="132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" name="object 16" descr=""/>
            <p:cNvPicPr/>
            <p:nvPr/>
          </p:nvPicPr>
          <p:blipFill>
            <a:blip r:embed="rId11"/>
            <a:stretch/>
          </p:blipFill>
          <p:spPr>
            <a:xfrm>
              <a:off x="3330720" y="8389440"/>
              <a:ext cx="132480" cy="132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7" name="object 17"/>
          <p:cNvSpPr/>
          <p:nvPr/>
        </p:nvSpPr>
        <p:spPr>
          <a:xfrm>
            <a:off x="3654720" y="4311000"/>
            <a:ext cx="4565520" cy="37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6000"/>
              </a:lnSpc>
              <a:spcBef>
                <a:spcPts val="96"/>
              </a:spcBef>
              <a:buNone/>
            </a:pPr>
            <a:r>
              <a:rPr b="0" lang="en-US" sz="3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Problem</a:t>
            </a:r>
            <a:r>
              <a:rPr b="0" lang="en-US" sz="3050" spc="1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Overview </a:t>
            </a:r>
            <a:r>
              <a:rPr b="0" lang="en-US" sz="3050" spc="86" strike="noStrike">
                <a:solidFill>
                  <a:srgbClr val="ffffff"/>
                </a:solidFill>
                <a:latin typeface="Lucida Sans Unicode"/>
                <a:ea typeface="DejaVu Sans"/>
              </a:rPr>
              <a:t>Dataset</a:t>
            </a:r>
            <a:r>
              <a:rPr b="0" lang="en-US" sz="3050" spc="-114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description</a:t>
            </a:r>
            <a:r>
              <a:rPr b="0" lang="en-US" sz="3050" spc="7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131" strike="noStrike">
                <a:solidFill>
                  <a:srgbClr val="ffffff"/>
                </a:solidFill>
                <a:latin typeface="Lucida Sans Unicode"/>
                <a:ea typeface="DejaVu Sans"/>
              </a:rPr>
              <a:t>EDA</a:t>
            </a:r>
            <a:r>
              <a:rPr b="0" lang="en-US" sz="3050" spc="-114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171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3050" spc="-114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Preprocessing </a:t>
            </a:r>
            <a:r>
              <a:rPr b="0" lang="en-US" sz="3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Model</a:t>
            </a:r>
            <a:r>
              <a:rPr b="0" lang="en-US" sz="3050" spc="6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Construction</a:t>
            </a:r>
            <a:r>
              <a:rPr b="0" lang="en-US" sz="3050" spc="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7" strike="noStrike">
                <a:solidFill>
                  <a:srgbClr val="ffffff"/>
                </a:solidFill>
                <a:latin typeface="Lucida Sans Unicode"/>
                <a:ea typeface="DejaVu Sans"/>
              </a:rPr>
              <a:t>&amp; </a:t>
            </a:r>
            <a:r>
              <a:rPr b="0" lang="en-US" sz="3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tuning</a:t>
            </a:r>
            <a:endParaRPr b="0" lang="en-US" sz="3050" spc="-1" strike="noStrike">
              <a:latin typeface="Arial"/>
            </a:endParaRPr>
          </a:p>
          <a:p>
            <a:pPr marL="12600">
              <a:lnSpc>
                <a:spcPct val="116000"/>
              </a:lnSpc>
              <a:buNone/>
            </a:pPr>
            <a:r>
              <a:rPr b="0" lang="en-US" sz="3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Model</a:t>
            </a:r>
            <a:r>
              <a:rPr b="0" lang="en-US" sz="3050" spc="-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evaluation </a:t>
            </a:r>
            <a:r>
              <a:rPr b="0" lang="en-US" sz="3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Analysis Appendix</a:t>
            </a:r>
            <a:endParaRPr b="0" lang="en-US" sz="3050" spc="-1" strike="noStrike">
              <a:latin typeface="Arial"/>
            </a:endParaRPr>
          </a:p>
        </p:txBody>
      </p:sp>
      <p:sp>
        <p:nvSpPr>
          <p:cNvPr id="68" name="object 18"/>
          <p:cNvSpPr/>
          <p:nvPr/>
        </p:nvSpPr>
        <p:spPr>
          <a:xfrm rot="21573600">
            <a:off x="10022760" y="4321800"/>
            <a:ext cx="513720" cy="21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0" bIns="0" anchor="t">
            <a:spAutoFit/>
          </a:bodyPr>
          <a:p>
            <a:pPr marL="132840">
              <a:lnSpc>
                <a:spcPct val="100000"/>
              </a:lnSpc>
              <a:spcBef>
                <a:spcPts val="709"/>
              </a:spcBef>
              <a:buNone/>
            </a:pPr>
            <a:r>
              <a:rPr b="0" lang="en-US" sz="3050" spc="-520" strike="noStrike">
                <a:solidFill>
                  <a:srgbClr val="ffffff"/>
                </a:solidFill>
                <a:latin typeface="Lucida Sans Unicode"/>
                <a:ea typeface="DejaVu Sans"/>
              </a:rPr>
              <a:t>1</a:t>
            </a:r>
            <a:endParaRPr b="0" lang="en-US" sz="3050" spc="-1" strike="noStrike">
              <a:latin typeface="Arial"/>
            </a:endParaRPr>
          </a:p>
          <a:p>
            <a:pPr marL="33480">
              <a:lnSpc>
                <a:spcPct val="100000"/>
              </a:lnSpc>
              <a:spcBef>
                <a:spcPts val="615"/>
              </a:spcBef>
              <a:buNone/>
            </a:pPr>
            <a:r>
              <a:rPr b="0" lang="en-US" sz="3050" spc="-6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66" strike="noStrike">
                <a:solidFill>
                  <a:srgbClr val="ffffff"/>
                </a:solidFill>
                <a:latin typeface="Lucida Sans Unicode"/>
                <a:ea typeface="DejaVu Sans"/>
              </a:rPr>
              <a:t>2</a:t>
            </a:r>
            <a:endParaRPr b="0" lang="en-US" sz="3050" spc="-1" strike="noStrike">
              <a:latin typeface="Arial"/>
            </a:endParaRPr>
          </a:p>
          <a:p>
            <a:pPr marL="28080">
              <a:lnSpc>
                <a:spcPct val="100000"/>
              </a:lnSpc>
              <a:spcBef>
                <a:spcPts val="615"/>
              </a:spcBef>
              <a:buNone/>
            </a:pPr>
            <a:r>
              <a:rPr b="0" lang="en-US" sz="305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3</a:t>
            </a:r>
            <a:endParaRPr b="0" lang="en-US" sz="30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15"/>
              </a:spcBef>
              <a:buNone/>
            </a:pPr>
            <a:r>
              <a:rPr b="0" lang="en-US" sz="3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4</a:t>
            </a:r>
            <a:endParaRPr b="0" lang="en-US" sz="3050" spc="-1" strike="noStrike">
              <a:latin typeface="Arial"/>
            </a:endParaRPr>
          </a:p>
        </p:txBody>
      </p:sp>
      <p:sp>
        <p:nvSpPr>
          <p:cNvPr id="69" name="object 19"/>
          <p:cNvSpPr/>
          <p:nvPr/>
        </p:nvSpPr>
        <p:spPr>
          <a:xfrm>
            <a:off x="10050120" y="7025760"/>
            <a:ext cx="515520" cy="16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0" bIns="0" anchor="t">
            <a:spAutoFit/>
          </a:bodyPr>
          <a:p>
            <a:pPr marL="15120">
              <a:lnSpc>
                <a:spcPct val="100000"/>
              </a:lnSpc>
              <a:spcBef>
                <a:spcPts val="709"/>
              </a:spcBef>
              <a:buNone/>
            </a:pPr>
            <a:r>
              <a:rPr b="0" lang="en-US" sz="3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5</a:t>
            </a:r>
            <a:endParaRPr b="0" lang="en-US" sz="30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15"/>
              </a:spcBef>
              <a:buNone/>
            </a:pPr>
            <a:r>
              <a:rPr b="0" lang="en-US" sz="3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6</a:t>
            </a:r>
            <a:endParaRPr b="0" lang="en-US" sz="3050" spc="-1" strike="noStrike">
              <a:latin typeface="Arial"/>
            </a:endParaRPr>
          </a:p>
          <a:p>
            <a:pPr marL="47160">
              <a:lnSpc>
                <a:spcPct val="100000"/>
              </a:lnSpc>
              <a:spcBef>
                <a:spcPts val="615"/>
              </a:spcBef>
              <a:buNone/>
            </a:pPr>
            <a:r>
              <a:rPr b="0" lang="en-US" sz="3050" spc="-11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3050" spc="-111" strike="noStrike">
                <a:solidFill>
                  <a:srgbClr val="ffffff"/>
                </a:solidFill>
                <a:latin typeface="Lucida Sans Unicode"/>
                <a:ea typeface="DejaVu Sans"/>
              </a:rPr>
              <a:t>7</a:t>
            </a:r>
            <a:endParaRPr b="0" lang="en-US" sz="3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grpSp>
        <p:nvGrpSpPr>
          <p:cNvPr id="71" name="object 3"/>
          <p:cNvGrpSpPr/>
          <p:nvPr/>
        </p:nvGrpSpPr>
        <p:grpSpPr>
          <a:xfrm>
            <a:off x="975240" y="762120"/>
            <a:ext cx="16285320" cy="7355160"/>
            <a:chOff x="975240" y="762120"/>
            <a:chExt cx="16285320" cy="7355160"/>
          </a:xfrm>
        </p:grpSpPr>
        <p:pic>
          <p:nvPicPr>
            <p:cNvPr id="72" name="object 4" descr=""/>
            <p:cNvPicPr/>
            <p:nvPr/>
          </p:nvPicPr>
          <p:blipFill>
            <a:blip r:embed="rId2"/>
            <a:stretch/>
          </p:blipFill>
          <p:spPr>
            <a:xfrm>
              <a:off x="8707680" y="1221840"/>
              <a:ext cx="8552880" cy="6895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3" name="object 5" descr=""/>
            <p:cNvPicPr/>
            <p:nvPr/>
          </p:nvPicPr>
          <p:blipFill>
            <a:blip r:embed="rId3"/>
            <a:stretch/>
          </p:blipFill>
          <p:spPr>
            <a:xfrm>
              <a:off x="975240" y="762120"/>
              <a:ext cx="7802280" cy="336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4" name="object 6"/>
            <p:cNvSpPr/>
            <p:nvPr/>
          </p:nvSpPr>
          <p:spPr>
            <a:xfrm>
              <a:off x="1578600" y="6036840"/>
              <a:ext cx="6920280" cy="18360"/>
            </a:xfrm>
            <a:custGeom>
              <a:avLst/>
              <a:gdLst/>
              <a:ahLst/>
              <a:rect l="l" t="t" r="r" b="b"/>
              <a:pathLst>
                <a:path w="6920865" h="19050">
                  <a:moveTo>
                    <a:pt x="0" y="19049"/>
                  </a:moveTo>
                  <a:lnTo>
                    <a:pt x="6920741" y="0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" name="object 7"/>
          <p:cNvSpPr/>
          <p:nvPr/>
        </p:nvSpPr>
        <p:spPr>
          <a:xfrm>
            <a:off x="1566000" y="3211560"/>
            <a:ext cx="10876320" cy="529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>
              <a:lnSpc>
                <a:spcPct val="115000"/>
              </a:lnSpc>
              <a:spcBef>
                <a:spcPts val="91"/>
              </a:spcBef>
              <a:buNone/>
            </a:pP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0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86" strike="noStrike">
                <a:solidFill>
                  <a:srgbClr val="ffffff"/>
                </a:solidFill>
                <a:latin typeface="Lucida Sans Unicode"/>
                <a:ea typeface="DejaVu Sans"/>
              </a:rPr>
              <a:t>domain</a:t>
            </a:r>
            <a:r>
              <a:rPr b="0" lang="en-US" sz="20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of</a:t>
            </a:r>
            <a:r>
              <a:rPr b="0" lang="en-US" sz="20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shipping</a:t>
            </a:r>
            <a:r>
              <a:rPr b="0" lang="en-US" sz="20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20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logistics</a:t>
            </a:r>
            <a:r>
              <a:rPr b="0" lang="en-US" sz="20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plays</a:t>
            </a:r>
            <a:r>
              <a:rPr b="0" lang="en-US" sz="20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14" strike="noStrike">
                <a:solidFill>
                  <a:srgbClr val="ffffff"/>
                </a:solidFill>
                <a:latin typeface="Lucida Sans Unicode"/>
                <a:ea typeface="DejaVu Sans"/>
              </a:rPr>
              <a:t>an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integral</a:t>
            </a:r>
            <a:r>
              <a:rPr b="0" lang="en-US" sz="20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role</a:t>
            </a:r>
            <a:r>
              <a:rPr b="0" lang="en-US" sz="20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in</a:t>
            </a:r>
            <a:r>
              <a:rPr b="0" lang="en-US" sz="20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global</a:t>
            </a:r>
            <a:r>
              <a:rPr b="0" lang="en-US" sz="20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75" strike="noStrike">
                <a:solidFill>
                  <a:srgbClr val="ffffff"/>
                </a:solidFill>
                <a:latin typeface="Lucida Sans Unicode"/>
                <a:ea typeface="DejaVu Sans"/>
              </a:rPr>
              <a:t>trade</a:t>
            </a:r>
            <a:r>
              <a:rPr b="0" lang="en-US" sz="20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20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75" strike="noStrike">
                <a:solidFill>
                  <a:srgbClr val="ffffff"/>
                </a:solidFill>
                <a:latin typeface="Lucida Sans Unicode"/>
                <a:ea typeface="DejaVu Sans"/>
              </a:rPr>
              <a:t>commerce, 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serving</a:t>
            </a:r>
            <a:r>
              <a:rPr b="0" lang="en-US" sz="20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26" strike="noStrike">
                <a:solidFill>
                  <a:srgbClr val="ffffff"/>
                </a:solidFill>
                <a:latin typeface="Lucida Sans Unicode"/>
                <a:ea typeface="DejaVu Sans"/>
              </a:rPr>
              <a:t>as</a:t>
            </a:r>
            <a:r>
              <a:rPr b="0" lang="en-US" sz="20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256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0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critical</a:t>
            </a:r>
            <a:r>
              <a:rPr b="0" lang="en-US" sz="20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conduit</a:t>
            </a:r>
            <a:r>
              <a:rPr b="0" lang="en-US" sz="2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for</a:t>
            </a:r>
            <a:r>
              <a:rPr b="0" lang="en-US" sz="20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0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00" strike="noStrike">
                <a:solidFill>
                  <a:srgbClr val="ffffff"/>
                </a:solidFill>
                <a:latin typeface="Lucida Sans Unicode"/>
                <a:ea typeface="DejaVu Sans"/>
              </a:rPr>
              <a:t>movement</a:t>
            </a:r>
            <a:r>
              <a:rPr b="0" lang="en-US" sz="20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of </a:t>
            </a:r>
            <a:r>
              <a:rPr b="0" lang="en-US" sz="205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goods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across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borders</a:t>
            </a:r>
            <a:r>
              <a:rPr b="0" lang="en-US" sz="205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continents.</a:t>
            </a:r>
            <a:r>
              <a:rPr b="0" lang="en-US" sz="205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050" spc="120" strike="noStrike">
                <a:solidFill>
                  <a:srgbClr val="ffffff"/>
                </a:solidFill>
                <a:latin typeface="Lucida Sans Unicode"/>
                <a:ea typeface="DejaVu Sans"/>
              </a:rPr>
              <a:t> accurate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estimation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of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shipping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times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represents</a:t>
            </a:r>
            <a:r>
              <a:rPr b="0" lang="en-US" sz="2050" spc="1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205" strike="noStrike">
                <a:solidFill>
                  <a:srgbClr val="ffffff"/>
                </a:solidFill>
                <a:latin typeface="Lucida Sans Unicode"/>
                <a:ea typeface="DejaVu Sans"/>
              </a:rPr>
              <a:t>a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pivotal</a:t>
            </a:r>
            <a:r>
              <a:rPr b="0" lang="en-US" sz="2050" spc="29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75" strike="noStrike">
                <a:solidFill>
                  <a:srgbClr val="ffffff"/>
                </a:solidFill>
                <a:latin typeface="Lucida Sans Unicode"/>
                <a:ea typeface="DejaVu Sans"/>
              </a:rPr>
              <a:t>challenge</a:t>
            </a:r>
            <a:r>
              <a:rPr b="0" lang="en-US" sz="20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26" strike="noStrike">
                <a:solidFill>
                  <a:srgbClr val="ffffff"/>
                </a:solidFill>
                <a:latin typeface="Lucida Sans Unicode"/>
                <a:ea typeface="DejaVu Sans"/>
              </a:rPr>
              <a:t>faced</a:t>
            </a:r>
            <a:r>
              <a:rPr b="0" lang="en-US" sz="20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75" strike="noStrike">
                <a:solidFill>
                  <a:srgbClr val="ffffff"/>
                </a:solidFill>
                <a:latin typeface="Lucida Sans Unicode"/>
                <a:ea typeface="DejaVu Sans"/>
              </a:rPr>
              <a:t>by</a:t>
            </a:r>
            <a:r>
              <a:rPr b="0" lang="en-US" sz="20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stakeholders</a:t>
            </a:r>
            <a:r>
              <a:rPr b="0" lang="en-US" sz="20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in</a:t>
            </a:r>
            <a:endParaRPr b="0" lang="en-US" sz="20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91"/>
              </a:spcBef>
              <a:buNone/>
            </a:pPr>
            <a:r>
              <a:rPr b="0" lang="en-US" sz="2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this</a:t>
            </a:r>
            <a:r>
              <a:rPr b="0" lang="en-US" sz="2050" spc="-14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industry.</a:t>
            </a:r>
            <a:endParaRPr b="0" lang="en-US" sz="20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056"/>
              </a:spcBef>
              <a:buNone/>
            </a:pPr>
            <a:endParaRPr b="0" lang="en-US" sz="205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</a:pPr>
            <a:r>
              <a:rPr b="0" lang="en-US" sz="27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Solution:</a:t>
            </a:r>
            <a:r>
              <a:rPr b="0" lang="en-US" sz="27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0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Machine</a:t>
            </a:r>
            <a:r>
              <a:rPr b="0" lang="en-US" sz="27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0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Learning</a:t>
            </a:r>
            <a:r>
              <a:rPr b="0" lang="en-US" sz="27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0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Predictions</a:t>
            </a:r>
            <a:endParaRPr b="0" lang="en-US" sz="2700" spc="-1" strike="noStrike">
              <a:latin typeface="Arial"/>
            </a:endParaRPr>
          </a:p>
          <a:p>
            <a:pPr marL="12600">
              <a:lnSpc>
                <a:spcPct val="115000"/>
              </a:lnSpc>
              <a:spcBef>
                <a:spcPts val="1774"/>
              </a:spcBef>
              <a:buNone/>
            </a:pPr>
            <a:r>
              <a:rPr b="0" lang="en-US" sz="2050" spc="-75" strike="noStrike">
                <a:solidFill>
                  <a:srgbClr val="ffffff"/>
                </a:solidFill>
                <a:latin typeface="Lucida Sans Unicode"/>
                <a:ea typeface="DejaVu Sans"/>
              </a:rPr>
              <a:t>This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coursework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embarks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on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256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meticulous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exploration</a:t>
            </a:r>
            <a:r>
              <a:rPr b="0" lang="en-US" sz="205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of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predictive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66" strike="noStrike">
                <a:solidFill>
                  <a:srgbClr val="ffffff"/>
                </a:solidFill>
                <a:latin typeface="Lucida Sans Unicode"/>
                <a:ea typeface="DejaVu Sans"/>
              </a:rPr>
              <a:t>models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06" strike="noStrike">
                <a:solidFill>
                  <a:srgbClr val="ffffff"/>
                </a:solidFill>
                <a:latin typeface="Lucida Sans Unicode"/>
                <a:ea typeface="DejaVu Sans"/>
              </a:rPr>
              <a:t>aimed </a:t>
            </a:r>
            <a:r>
              <a:rPr b="0" lang="en-US" sz="2050" spc="109" strike="noStrike">
                <a:solidFill>
                  <a:srgbClr val="ffffff"/>
                </a:solidFill>
                <a:latin typeface="Lucida Sans Unicode"/>
                <a:ea typeface="DejaVu Sans"/>
              </a:rPr>
              <a:t>at</a:t>
            </a:r>
            <a:r>
              <a:rPr b="0" lang="en-US" sz="2050" spc="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estimating</a:t>
            </a:r>
            <a:r>
              <a:rPr b="0" lang="en-US" sz="2050" spc="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shipping</a:t>
            </a:r>
            <a:r>
              <a:rPr b="0" lang="en-US" sz="2050" spc="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times,</a:t>
            </a:r>
            <a:r>
              <a:rPr b="0" lang="en-US" sz="2050" spc="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dissecting</a:t>
            </a:r>
            <a:r>
              <a:rPr b="0" lang="en-US" sz="2050" spc="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050" spc="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complexities,</a:t>
            </a:r>
            <a:r>
              <a:rPr b="0" lang="en-US" sz="2050" spc="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challenges,</a:t>
            </a:r>
            <a:r>
              <a:rPr b="0" lang="en-US" sz="2050" spc="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2050" spc="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92" strike="noStrike">
                <a:solidFill>
                  <a:srgbClr val="ffffff"/>
                </a:solidFill>
                <a:latin typeface="Lucida Sans Unicode"/>
                <a:ea typeface="DejaVu Sans"/>
              </a:rPr>
              <a:t>nuances </a:t>
            </a:r>
            <a:r>
              <a:rPr b="0" lang="en-US" sz="205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entrenched</a:t>
            </a:r>
            <a:r>
              <a:rPr b="0" lang="en-US" sz="20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within</a:t>
            </a:r>
            <a:r>
              <a:rPr b="0" lang="en-US" sz="20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logistics</a:t>
            </a:r>
            <a:r>
              <a:rPr b="0" lang="en-US" sz="20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domain.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66" strike="noStrike">
                <a:solidFill>
                  <a:srgbClr val="ffffff"/>
                </a:solidFill>
                <a:latin typeface="Lucida Sans Unicode"/>
                <a:ea typeface="DejaVu Sans"/>
              </a:rPr>
              <a:t>Spanning</a:t>
            </a:r>
            <a:r>
              <a:rPr b="0" lang="en-US" sz="20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145" strike="noStrike">
                <a:solidFill>
                  <a:srgbClr val="ffffff"/>
                </a:solidFill>
                <a:latin typeface="Lucida Sans Unicode"/>
                <a:ea typeface="DejaVu Sans"/>
              </a:rPr>
              <a:t>data</a:t>
            </a:r>
            <a:r>
              <a:rPr b="0" lang="en-US" sz="20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exploration,</a:t>
            </a:r>
            <a:r>
              <a:rPr b="0" lang="en-US" sz="20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model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construction, </a:t>
            </a:r>
            <a:r>
              <a:rPr b="0" lang="en-US" sz="20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evaluation,</a:t>
            </a:r>
            <a:r>
              <a:rPr b="0" lang="en-US" sz="205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this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92" strike="noStrike">
                <a:solidFill>
                  <a:srgbClr val="ffffff"/>
                </a:solidFill>
                <a:latin typeface="Lucida Sans Unicode"/>
                <a:ea typeface="DejaVu Sans"/>
              </a:rPr>
              <a:t>endeavor</a:t>
            </a:r>
            <a:r>
              <a:rPr b="0" lang="en-US" sz="205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75" strike="noStrike">
                <a:solidFill>
                  <a:srgbClr val="ffffff"/>
                </a:solidFill>
                <a:latin typeface="Lucida Sans Unicode"/>
                <a:ea typeface="DejaVu Sans"/>
              </a:rPr>
              <a:t>navigates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through </a:t>
            </a:r>
            <a:r>
              <a:rPr b="0" lang="en-US" sz="20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multifaceted</a:t>
            </a:r>
            <a:r>
              <a:rPr b="0" lang="en-US" sz="205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facets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in</a:t>
            </a:r>
            <a:r>
              <a:rPr b="0" lang="en-US" sz="20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256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05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bid</a:t>
            </a:r>
            <a:r>
              <a:rPr b="0" lang="en-US" sz="205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to</a:t>
            </a:r>
            <a:r>
              <a:rPr b="0" lang="en-US" sz="20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unravel</a:t>
            </a:r>
            <a:r>
              <a:rPr b="0" lang="en-US" sz="205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05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optimal</a:t>
            </a:r>
            <a:r>
              <a:rPr b="0" lang="en-US" sz="20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strategies</a:t>
            </a:r>
            <a:r>
              <a:rPr b="0" lang="en-US" sz="205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for</a:t>
            </a:r>
            <a:r>
              <a:rPr b="0" lang="en-US" sz="205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forecasting</a:t>
            </a:r>
            <a:r>
              <a:rPr b="0" lang="en-US" sz="20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shipping</a:t>
            </a:r>
            <a:r>
              <a:rPr b="0" lang="en-US" sz="205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0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durations.</a:t>
            </a:r>
            <a:endParaRPr b="0" lang="en-US" sz="2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77" name="object 3" descr=""/>
          <p:cNvPicPr/>
          <p:nvPr/>
        </p:nvPicPr>
        <p:blipFill>
          <a:blip r:embed="rId2"/>
          <a:stretch/>
        </p:blipFill>
        <p:spPr>
          <a:xfrm>
            <a:off x="783720" y="2819520"/>
            <a:ext cx="6990480" cy="5590440"/>
          </a:xfrm>
          <a:prstGeom prst="rect">
            <a:avLst/>
          </a:prstGeom>
          <a:ln w="0">
            <a:noFill/>
          </a:ln>
        </p:spPr>
      </p:pic>
      <p:pic>
        <p:nvPicPr>
          <p:cNvPr id="78" name="object 4" descr=""/>
          <p:cNvPicPr/>
          <p:nvPr/>
        </p:nvPicPr>
        <p:blipFill>
          <a:blip r:embed="rId3"/>
          <a:stretch/>
        </p:blipFill>
        <p:spPr>
          <a:xfrm>
            <a:off x="14136120" y="0"/>
            <a:ext cx="4151160" cy="3475080"/>
          </a:xfrm>
          <a:prstGeom prst="rect">
            <a:avLst/>
          </a:prstGeom>
          <a:ln w="0">
            <a:noFill/>
          </a:ln>
        </p:spPr>
      </p:pic>
      <p:grpSp>
        <p:nvGrpSpPr>
          <p:cNvPr id="79" name="object 5"/>
          <p:cNvGrpSpPr/>
          <p:nvPr/>
        </p:nvGrpSpPr>
        <p:grpSpPr>
          <a:xfrm>
            <a:off x="1289160" y="0"/>
            <a:ext cx="8430120" cy="3577680"/>
            <a:chOff x="1289160" y="0"/>
            <a:chExt cx="8430120" cy="3577680"/>
          </a:xfrm>
        </p:grpSpPr>
        <p:pic>
          <p:nvPicPr>
            <p:cNvPr id="80" name="object 6" descr=""/>
            <p:cNvPicPr/>
            <p:nvPr/>
          </p:nvPicPr>
          <p:blipFill>
            <a:blip r:embed="rId4"/>
            <a:stretch/>
          </p:blipFill>
          <p:spPr>
            <a:xfrm>
              <a:off x="1289160" y="0"/>
              <a:ext cx="8430120" cy="357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1" name="object 7" descr=""/>
            <p:cNvPicPr/>
            <p:nvPr/>
          </p:nvPicPr>
          <p:blipFill>
            <a:blip r:embed="rId5"/>
            <a:stretch/>
          </p:blipFill>
          <p:spPr>
            <a:xfrm>
              <a:off x="8247240" y="3377880"/>
              <a:ext cx="123120" cy="123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2" name="object 8" descr=""/>
          <p:cNvPicPr/>
          <p:nvPr/>
        </p:nvPicPr>
        <p:blipFill>
          <a:blip r:embed="rId6"/>
          <a:stretch/>
        </p:blipFill>
        <p:spPr>
          <a:xfrm>
            <a:off x="8247240" y="4501800"/>
            <a:ext cx="123120" cy="123120"/>
          </a:xfrm>
          <a:prstGeom prst="rect">
            <a:avLst/>
          </a:prstGeom>
          <a:ln w="0">
            <a:noFill/>
          </a:ln>
        </p:spPr>
      </p:pic>
      <p:pic>
        <p:nvPicPr>
          <p:cNvPr id="83" name="object 9" descr=""/>
          <p:cNvPicPr/>
          <p:nvPr/>
        </p:nvPicPr>
        <p:blipFill>
          <a:blip r:embed="rId7"/>
          <a:stretch/>
        </p:blipFill>
        <p:spPr>
          <a:xfrm>
            <a:off x="8247240" y="5063760"/>
            <a:ext cx="123120" cy="123120"/>
          </a:xfrm>
          <a:prstGeom prst="rect">
            <a:avLst/>
          </a:prstGeom>
          <a:ln w="0">
            <a:noFill/>
          </a:ln>
        </p:spPr>
      </p:pic>
      <p:sp>
        <p:nvSpPr>
          <p:cNvPr id="84" name="object 10"/>
          <p:cNvSpPr/>
          <p:nvPr/>
        </p:nvSpPr>
        <p:spPr>
          <a:xfrm>
            <a:off x="8552520" y="3063600"/>
            <a:ext cx="7478280" cy="338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34000"/>
              </a:lnSpc>
              <a:spcBef>
                <a:spcPts val="99"/>
              </a:spcBef>
              <a:buNone/>
            </a:pPr>
            <a:r>
              <a:rPr b="0" lang="en-US" sz="2750" spc="-177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275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found</a:t>
            </a:r>
            <a:r>
              <a:rPr b="0" lang="en-US" sz="275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134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275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109" strike="noStrike">
                <a:solidFill>
                  <a:srgbClr val="ffffff"/>
                </a:solidFill>
                <a:latin typeface="Lucida Sans Unicode"/>
                <a:ea typeface="DejaVu Sans"/>
              </a:rPr>
              <a:t>dataset</a:t>
            </a:r>
            <a:r>
              <a:rPr b="0" lang="en-US" sz="275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from</a:t>
            </a:r>
            <a:r>
              <a:rPr b="0" lang="en-US" sz="275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324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75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66" strike="noStrike">
                <a:solidFill>
                  <a:srgbClr val="ffffff"/>
                </a:solidFill>
                <a:latin typeface="Lucida Sans Unicode"/>
                <a:ea typeface="DejaVu Sans"/>
              </a:rPr>
              <a:t>closed</a:t>
            </a:r>
            <a:r>
              <a:rPr b="0" lang="en-US" sz="27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35" strike="noStrike">
                <a:solidFill>
                  <a:srgbClr val="ffffff"/>
                </a:solidFill>
                <a:latin typeface="Lucida Sans Unicode"/>
                <a:ea typeface="DejaVu Sans"/>
              </a:rPr>
              <a:t>Kaggle </a:t>
            </a:r>
            <a:r>
              <a:rPr b="0" lang="en-US" sz="27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competition.</a:t>
            </a:r>
            <a:endParaRPr b="0" lang="en-US" sz="27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25"/>
              </a:spcBef>
              <a:buNone/>
            </a:pPr>
            <a:r>
              <a:rPr b="0" lang="en-US" sz="2750" spc="-114" strike="noStrike">
                <a:solidFill>
                  <a:srgbClr val="ffffff"/>
                </a:solidFill>
                <a:latin typeface="Lucida Sans Unicode"/>
                <a:ea typeface="DejaVu Sans"/>
              </a:rPr>
              <a:t>It </a:t>
            </a:r>
            <a:r>
              <a:rPr b="0" lang="en-US" sz="2750" spc="145" strike="noStrike">
                <a:solidFill>
                  <a:srgbClr val="ffffff"/>
                </a:solidFill>
                <a:latin typeface="Lucida Sans Unicode"/>
                <a:ea typeface="DejaVu Sans"/>
              </a:rPr>
              <a:t>had</a:t>
            </a:r>
            <a:r>
              <a:rPr b="0" lang="en-US" sz="2750" spc="-11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-500" strike="noStrike">
                <a:solidFill>
                  <a:srgbClr val="ffffff"/>
                </a:solidFill>
                <a:latin typeface="Lucida Sans Unicode"/>
                <a:ea typeface="DejaVu Sans"/>
              </a:rPr>
              <a:t>14</a:t>
            </a:r>
            <a:r>
              <a:rPr b="0" lang="en-US" sz="2750" spc="-114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columns</a:t>
            </a:r>
            <a:r>
              <a:rPr b="0" lang="en-US" sz="2750" spc="-11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145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2750" spc="-11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-500" strike="noStrike">
                <a:solidFill>
                  <a:srgbClr val="ffffff"/>
                </a:solidFill>
                <a:latin typeface="Lucida Sans Unicode"/>
                <a:ea typeface="DejaVu Sans"/>
              </a:rPr>
              <a:t>5114</a:t>
            </a:r>
            <a:r>
              <a:rPr b="0" lang="en-US" sz="2750" spc="-114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rows</a:t>
            </a:r>
            <a:endParaRPr b="0" lang="en-US" sz="2750" spc="-1" strike="noStrike">
              <a:latin typeface="Arial"/>
            </a:endParaRPr>
          </a:p>
          <a:p>
            <a:pPr marL="12600">
              <a:lnSpc>
                <a:spcPct val="134000"/>
              </a:lnSpc>
              <a:buNone/>
            </a:pPr>
            <a:r>
              <a:rPr b="0" lang="en-US" sz="27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7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columns</a:t>
            </a:r>
            <a:r>
              <a:rPr b="0" lang="en-US" sz="27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include</a:t>
            </a:r>
            <a:r>
              <a:rPr b="0" lang="en-US" sz="27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324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7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80" strike="noStrike">
                <a:solidFill>
                  <a:srgbClr val="ffffff"/>
                </a:solidFill>
                <a:latin typeface="Lucida Sans Unicode"/>
                <a:ea typeface="DejaVu Sans"/>
              </a:rPr>
              <a:t>timestamp</a:t>
            </a:r>
            <a:r>
              <a:rPr b="0" lang="en-US" sz="27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75" strike="noStrike">
                <a:solidFill>
                  <a:srgbClr val="ffffff"/>
                </a:solidFill>
                <a:latin typeface="Lucida Sans Unicode"/>
                <a:ea typeface="DejaVu Sans"/>
              </a:rPr>
              <a:t>one</a:t>
            </a:r>
            <a:r>
              <a:rPr b="0" lang="en-US" sz="27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as </a:t>
            </a:r>
            <a:r>
              <a:rPr b="0" lang="en-US" sz="27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well</a:t>
            </a:r>
            <a:r>
              <a:rPr b="0" lang="en-US" sz="275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154" strike="noStrike">
                <a:solidFill>
                  <a:srgbClr val="ffffff"/>
                </a:solidFill>
                <a:latin typeface="Lucida Sans Unicode"/>
                <a:ea typeface="DejaVu Sans"/>
              </a:rPr>
              <a:t>as</a:t>
            </a:r>
            <a:r>
              <a:rPr b="0" lang="en-US" sz="275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several</a:t>
            </a:r>
            <a:r>
              <a:rPr b="0" lang="en-US" sz="275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80" strike="noStrike">
                <a:solidFill>
                  <a:srgbClr val="ffffff"/>
                </a:solidFill>
                <a:latin typeface="Lucida Sans Unicode"/>
                <a:ea typeface="DejaVu Sans"/>
              </a:rPr>
              <a:t>categorical</a:t>
            </a:r>
            <a:r>
              <a:rPr b="0" lang="en-US" sz="275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ones</a:t>
            </a:r>
            <a:r>
              <a:rPr b="0" lang="en-US" sz="275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describing </a:t>
            </a:r>
            <a:r>
              <a:rPr b="0" lang="en-US" sz="27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shipping</a:t>
            </a:r>
            <a:r>
              <a:rPr b="0" lang="en-US" sz="27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7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details</a:t>
            </a:r>
            <a:endParaRPr b="0" lang="en-US" sz="2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object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86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7280" cy="10286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" name="object 4" descr=""/>
            <p:cNvPicPr/>
            <p:nvPr/>
          </p:nvPicPr>
          <p:blipFill>
            <a:blip r:embed="rId2"/>
            <a:stretch/>
          </p:blipFill>
          <p:spPr>
            <a:xfrm>
              <a:off x="10571400" y="0"/>
              <a:ext cx="7715880" cy="4520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object 5" descr=""/>
            <p:cNvPicPr/>
            <p:nvPr/>
          </p:nvPicPr>
          <p:blipFill>
            <a:blip r:embed="rId3"/>
            <a:stretch/>
          </p:blipFill>
          <p:spPr>
            <a:xfrm>
              <a:off x="2630520" y="0"/>
              <a:ext cx="12962520" cy="34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" name="object 6"/>
            <p:cNvSpPr/>
            <p:nvPr/>
          </p:nvSpPr>
          <p:spPr>
            <a:xfrm>
              <a:off x="2411640" y="2122200"/>
              <a:ext cx="2112480" cy="2107440"/>
            </a:xfrm>
            <a:custGeom>
              <a:avLst/>
              <a:gdLst/>
              <a:ahLst/>
              <a:rect l="l" t="t" r="r" b="b"/>
              <a:pathLst>
                <a:path w="2113279" h="2108200">
                  <a:moveTo>
                    <a:pt x="1292115" y="25399"/>
                  </a:moveTo>
                  <a:lnTo>
                    <a:pt x="821095" y="25399"/>
                  </a:lnTo>
                  <a:lnTo>
                    <a:pt x="913413" y="0"/>
                  </a:lnTo>
                  <a:lnTo>
                    <a:pt x="1199797" y="0"/>
                  </a:lnTo>
                  <a:lnTo>
                    <a:pt x="1292115" y="25399"/>
                  </a:lnTo>
                  <a:close/>
                </a:path>
                <a:path w="2113279" h="2108200">
                  <a:moveTo>
                    <a:pt x="1246302" y="2095499"/>
                  </a:moveTo>
                  <a:lnTo>
                    <a:pt x="866908" y="2095499"/>
                  </a:lnTo>
                  <a:lnTo>
                    <a:pt x="688272" y="2044699"/>
                  </a:lnTo>
                  <a:lnTo>
                    <a:pt x="645694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3" y="1968499"/>
                  </a:lnTo>
                  <a:lnTo>
                    <a:pt x="485111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6" y="1854199"/>
                  </a:lnTo>
                  <a:lnTo>
                    <a:pt x="342351" y="1828799"/>
                  </a:lnTo>
                  <a:lnTo>
                    <a:pt x="309799" y="1803399"/>
                  </a:lnTo>
                  <a:lnTo>
                    <a:pt x="278595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1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1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5" y="330199"/>
                  </a:lnTo>
                  <a:lnTo>
                    <a:pt x="309799" y="304799"/>
                  </a:lnTo>
                  <a:lnTo>
                    <a:pt x="342351" y="266699"/>
                  </a:lnTo>
                  <a:lnTo>
                    <a:pt x="376206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1" y="165099"/>
                  </a:lnTo>
                  <a:lnTo>
                    <a:pt x="523703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4" y="76199"/>
                  </a:lnTo>
                  <a:lnTo>
                    <a:pt x="731730" y="50799"/>
                  </a:lnTo>
                  <a:lnTo>
                    <a:pt x="776020" y="25399"/>
                  </a:lnTo>
                  <a:lnTo>
                    <a:pt x="913118" y="25399"/>
                  </a:lnTo>
                  <a:lnTo>
                    <a:pt x="731389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20" y="190499"/>
                  </a:lnTo>
                  <a:lnTo>
                    <a:pt x="448684" y="215899"/>
                  </a:lnTo>
                  <a:lnTo>
                    <a:pt x="412765" y="241299"/>
                  </a:lnTo>
                  <a:lnTo>
                    <a:pt x="378112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2" y="1828799"/>
                  </a:lnTo>
                  <a:lnTo>
                    <a:pt x="412765" y="1854199"/>
                  </a:lnTo>
                  <a:lnTo>
                    <a:pt x="448684" y="1879599"/>
                  </a:lnTo>
                  <a:lnTo>
                    <a:pt x="485820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1" y="2006599"/>
                  </a:lnTo>
                  <a:lnTo>
                    <a:pt x="731389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8" y="2070099"/>
                  </a:lnTo>
                  <a:lnTo>
                    <a:pt x="960345" y="2070099"/>
                  </a:lnTo>
                  <a:lnTo>
                    <a:pt x="1008191" y="2082799"/>
                  </a:lnTo>
                  <a:lnTo>
                    <a:pt x="1292115" y="2082799"/>
                  </a:lnTo>
                  <a:lnTo>
                    <a:pt x="1246302" y="2095499"/>
                  </a:lnTo>
                  <a:close/>
                </a:path>
                <a:path w="2113279" h="2108200">
                  <a:moveTo>
                    <a:pt x="1292115" y="2082799"/>
                  </a:moveTo>
                  <a:lnTo>
                    <a:pt x="1105019" y="2082799"/>
                  </a:lnTo>
                  <a:lnTo>
                    <a:pt x="1152865" y="2070099"/>
                  </a:lnTo>
                  <a:lnTo>
                    <a:pt x="1200092" y="2070099"/>
                  </a:lnTo>
                  <a:lnTo>
                    <a:pt x="1246651" y="2057399"/>
                  </a:lnTo>
                  <a:lnTo>
                    <a:pt x="1292492" y="2057399"/>
                  </a:lnTo>
                  <a:lnTo>
                    <a:pt x="1381821" y="2031999"/>
                  </a:lnTo>
                  <a:lnTo>
                    <a:pt x="1425209" y="2006599"/>
                  </a:lnTo>
                  <a:lnTo>
                    <a:pt x="1509182" y="1981199"/>
                  </a:lnTo>
                  <a:lnTo>
                    <a:pt x="1549668" y="1955799"/>
                  </a:lnTo>
                  <a:lnTo>
                    <a:pt x="1589087" y="1930399"/>
                  </a:lnTo>
                  <a:lnTo>
                    <a:pt x="1627390" y="1904999"/>
                  </a:lnTo>
                  <a:lnTo>
                    <a:pt x="1664525" y="1879599"/>
                  </a:lnTo>
                  <a:lnTo>
                    <a:pt x="1700445" y="1854199"/>
                  </a:lnTo>
                  <a:lnTo>
                    <a:pt x="1735098" y="1828799"/>
                  </a:lnTo>
                  <a:lnTo>
                    <a:pt x="1768435" y="1790699"/>
                  </a:lnTo>
                  <a:lnTo>
                    <a:pt x="1800405" y="1765299"/>
                  </a:lnTo>
                  <a:lnTo>
                    <a:pt x="1830960" y="1727199"/>
                  </a:lnTo>
                  <a:lnTo>
                    <a:pt x="1860050" y="1689099"/>
                  </a:lnTo>
                  <a:lnTo>
                    <a:pt x="1887624" y="1663699"/>
                  </a:lnTo>
                  <a:lnTo>
                    <a:pt x="1913632" y="1625599"/>
                  </a:lnTo>
                  <a:lnTo>
                    <a:pt x="1938025" y="1587499"/>
                  </a:lnTo>
                  <a:lnTo>
                    <a:pt x="1960753" y="1549399"/>
                  </a:lnTo>
                  <a:lnTo>
                    <a:pt x="1981767" y="1498599"/>
                  </a:lnTo>
                  <a:lnTo>
                    <a:pt x="2001015" y="1460499"/>
                  </a:lnTo>
                  <a:lnTo>
                    <a:pt x="2018449" y="1422399"/>
                  </a:lnTo>
                  <a:lnTo>
                    <a:pt x="2034019" y="1371599"/>
                  </a:lnTo>
                  <a:lnTo>
                    <a:pt x="2047675" y="1333499"/>
                  </a:lnTo>
                  <a:lnTo>
                    <a:pt x="2059366" y="1282699"/>
                  </a:lnTo>
                  <a:lnTo>
                    <a:pt x="2069043" y="1244599"/>
                  </a:lnTo>
                  <a:lnTo>
                    <a:pt x="2076657" y="1193799"/>
                  </a:lnTo>
                  <a:lnTo>
                    <a:pt x="2082157" y="1142999"/>
                  </a:lnTo>
                  <a:lnTo>
                    <a:pt x="2085493" y="1104899"/>
                  </a:lnTo>
                  <a:lnTo>
                    <a:pt x="2086617" y="1054099"/>
                  </a:lnTo>
                  <a:lnTo>
                    <a:pt x="2085493" y="1003299"/>
                  </a:lnTo>
                  <a:lnTo>
                    <a:pt x="2082157" y="952499"/>
                  </a:lnTo>
                  <a:lnTo>
                    <a:pt x="2076657" y="901699"/>
                  </a:lnTo>
                  <a:lnTo>
                    <a:pt x="2069043" y="863599"/>
                  </a:lnTo>
                  <a:lnTo>
                    <a:pt x="2059366" y="812799"/>
                  </a:lnTo>
                  <a:lnTo>
                    <a:pt x="2047675" y="774699"/>
                  </a:lnTo>
                  <a:lnTo>
                    <a:pt x="2034019" y="723899"/>
                  </a:lnTo>
                  <a:lnTo>
                    <a:pt x="2018449" y="685799"/>
                  </a:lnTo>
                  <a:lnTo>
                    <a:pt x="2001015" y="634999"/>
                  </a:lnTo>
                  <a:lnTo>
                    <a:pt x="1981767" y="596899"/>
                  </a:lnTo>
                  <a:lnTo>
                    <a:pt x="1960753" y="558799"/>
                  </a:lnTo>
                  <a:lnTo>
                    <a:pt x="1938025" y="520699"/>
                  </a:lnTo>
                  <a:lnTo>
                    <a:pt x="1913632" y="482599"/>
                  </a:lnTo>
                  <a:lnTo>
                    <a:pt x="1887624" y="444499"/>
                  </a:lnTo>
                  <a:lnTo>
                    <a:pt x="1860050" y="406399"/>
                  </a:lnTo>
                  <a:lnTo>
                    <a:pt x="1830960" y="368299"/>
                  </a:lnTo>
                  <a:lnTo>
                    <a:pt x="1800405" y="342899"/>
                  </a:lnTo>
                  <a:lnTo>
                    <a:pt x="1768435" y="304799"/>
                  </a:lnTo>
                  <a:lnTo>
                    <a:pt x="1735098" y="279399"/>
                  </a:lnTo>
                  <a:lnTo>
                    <a:pt x="1700445" y="241299"/>
                  </a:lnTo>
                  <a:lnTo>
                    <a:pt x="1664525" y="215899"/>
                  </a:lnTo>
                  <a:lnTo>
                    <a:pt x="1627390" y="190499"/>
                  </a:lnTo>
                  <a:lnTo>
                    <a:pt x="1589087" y="165099"/>
                  </a:lnTo>
                  <a:lnTo>
                    <a:pt x="1549668" y="152399"/>
                  </a:lnTo>
                  <a:lnTo>
                    <a:pt x="1509182" y="126999"/>
                  </a:lnTo>
                  <a:lnTo>
                    <a:pt x="1467679" y="101599"/>
                  </a:lnTo>
                  <a:lnTo>
                    <a:pt x="1381821" y="76199"/>
                  </a:lnTo>
                  <a:lnTo>
                    <a:pt x="1200092" y="25399"/>
                  </a:lnTo>
                  <a:lnTo>
                    <a:pt x="1337190" y="25399"/>
                  </a:lnTo>
                  <a:lnTo>
                    <a:pt x="1381480" y="50799"/>
                  </a:lnTo>
                  <a:lnTo>
                    <a:pt x="1467516" y="76199"/>
                  </a:lnTo>
                  <a:lnTo>
                    <a:pt x="1509168" y="101599"/>
                  </a:lnTo>
                  <a:lnTo>
                    <a:pt x="1549847" y="114299"/>
                  </a:lnTo>
                  <a:lnTo>
                    <a:pt x="1589507" y="139699"/>
                  </a:lnTo>
                  <a:lnTo>
                    <a:pt x="1628099" y="165099"/>
                  </a:lnTo>
                  <a:lnTo>
                    <a:pt x="1665577" y="190499"/>
                  </a:lnTo>
                  <a:lnTo>
                    <a:pt x="1701894" y="215899"/>
                  </a:lnTo>
                  <a:lnTo>
                    <a:pt x="1737004" y="241299"/>
                  </a:lnTo>
                  <a:lnTo>
                    <a:pt x="1770858" y="266699"/>
                  </a:lnTo>
                  <a:lnTo>
                    <a:pt x="1803411" y="304799"/>
                  </a:lnTo>
                  <a:lnTo>
                    <a:pt x="1834615" y="330199"/>
                  </a:lnTo>
                  <a:lnTo>
                    <a:pt x="1864423" y="368299"/>
                  </a:lnTo>
                  <a:lnTo>
                    <a:pt x="1892788" y="406399"/>
                  </a:lnTo>
                  <a:lnTo>
                    <a:pt x="1919664" y="444499"/>
                  </a:lnTo>
                  <a:lnTo>
                    <a:pt x="1945003" y="482599"/>
                  </a:lnTo>
                  <a:lnTo>
                    <a:pt x="1968759" y="520699"/>
                  </a:lnTo>
                  <a:lnTo>
                    <a:pt x="1990884" y="558799"/>
                  </a:lnTo>
                  <a:lnTo>
                    <a:pt x="2011331" y="596899"/>
                  </a:lnTo>
                  <a:lnTo>
                    <a:pt x="2030054" y="634999"/>
                  </a:lnTo>
                  <a:lnTo>
                    <a:pt x="2047006" y="685799"/>
                  </a:lnTo>
                  <a:lnTo>
                    <a:pt x="2062139" y="723899"/>
                  </a:lnTo>
                  <a:lnTo>
                    <a:pt x="2075407" y="774699"/>
                  </a:lnTo>
                  <a:lnTo>
                    <a:pt x="2086762" y="812799"/>
                  </a:lnTo>
                  <a:lnTo>
                    <a:pt x="2096158" y="863599"/>
                  </a:lnTo>
                  <a:lnTo>
                    <a:pt x="2103548" y="901699"/>
                  </a:lnTo>
                  <a:lnTo>
                    <a:pt x="2108884" y="952499"/>
                  </a:lnTo>
                  <a:lnTo>
                    <a:pt x="2112121" y="1003299"/>
                  </a:lnTo>
                  <a:lnTo>
                    <a:pt x="2113210" y="1054099"/>
                  </a:lnTo>
                  <a:lnTo>
                    <a:pt x="2112121" y="1104899"/>
                  </a:lnTo>
                  <a:lnTo>
                    <a:pt x="2108884" y="1142999"/>
                  </a:lnTo>
                  <a:lnTo>
                    <a:pt x="2103548" y="1193799"/>
                  </a:lnTo>
                  <a:lnTo>
                    <a:pt x="2096158" y="1244599"/>
                  </a:lnTo>
                  <a:lnTo>
                    <a:pt x="2086762" y="1282699"/>
                  </a:lnTo>
                  <a:lnTo>
                    <a:pt x="2075407" y="1333499"/>
                  </a:lnTo>
                  <a:lnTo>
                    <a:pt x="2062139" y="1371599"/>
                  </a:lnTo>
                  <a:lnTo>
                    <a:pt x="2047006" y="1422399"/>
                  </a:lnTo>
                  <a:lnTo>
                    <a:pt x="2030054" y="1460499"/>
                  </a:lnTo>
                  <a:lnTo>
                    <a:pt x="2011331" y="1498599"/>
                  </a:lnTo>
                  <a:lnTo>
                    <a:pt x="1990884" y="1549399"/>
                  </a:lnTo>
                  <a:lnTo>
                    <a:pt x="1968759" y="1587499"/>
                  </a:lnTo>
                  <a:lnTo>
                    <a:pt x="1945003" y="1625599"/>
                  </a:lnTo>
                  <a:lnTo>
                    <a:pt x="1919664" y="1663699"/>
                  </a:lnTo>
                  <a:lnTo>
                    <a:pt x="1892788" y="1701799"/>
                  </a:lnTo>
                  <a:lnTo>
                    <a:pt x="1864423" y="1727199"/>
                  </a:lnTo>
                  <a:lnTo>
                    <a:pt x="1834615" y="1765299"/>
                  </a:lnTo>
                  <a:lnTo>
                    <a:pt x="1803411" y="1803399"/>
                  </a:lnTo>
                  <a:lnTo>
                    <a:pt x="1770858" y="1828799"/>
                  </a:lnTo>
                  <a:lnTo>
                    <a:pt x="1737004" y="1854199"/>
                  </a:lnTo>
                  <a:lnTo>
                    <a:pt x="1701894" y="1892299"/>
                  </a:lnTo>
                  <a:lnTo>
                    <a:pt x="1665577" y="1917699"/>
                  </a:lnTo>
                  <a:lnTo>
                    <a:pt x="1628099" y="1943099"/>
                  </a:lnTo>
                  <a:lnTo>
                    <a:pt x="1589507" y="1968499"/>
                  </a:lnTo>
                  <a:lnTo>
                    <a:pt x="1549847" y="1981199"/>
                  </a:lnTo>
                  <a:lnTo>
                    <a:pt x="1509168" y="2006599"/>
                  </a:lnTo>
                  <a:lnTo>
                    <a:pt x="1467516" y="2019299"/>
                  </a:lnTo>
                  <a:lnTo>
                    <a:pt x="1424937" y="2044699"/>
                  </a:lnTo>
                  <a:lnTo>
                    <a:pt x="1292115" y="2082799"/>
                  </a:lnTo>
                  <a:close/>
                </a:path>
                <a:path w="2113279" h="2108200">
                  <a:moveTo>
                    <a:pt x="1152648" y="2108199"/>
                  </a:moveTo>
                  <a:lnTo>
                    <a:pt x="960562" y="2108199"/>
                  </a:lnTo>
                  <a:lnTo>
                    <a:pt x="913413" y="2095499"/>
                  </a:lnTo>
                  <a:lnTo>
                    <a:pt x="1199797" y="2095499"/>
                  </a:lnTo>
                  <a:lnTo>
                    <a:pt x="1152648" y="2108199"/>
                  </a:lnTo>
                  <a:close/>
                </a:path>
              </a:pathLst>
            </a:custGeom>
            <a:solidFill>
              <a:srgbClr val="be78f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0" name="object 7" descr=""/>
            <p:cNvPicPr/>
            <p:nvPr/>
          </p:nvPicPr>
          <p:blipFill>
            <a:blip r:embed="rId4"/>
            <a:stretch/>
          </p:blipFill>
          <p:spPr>
            <a:xfrm>
              <a:off x="2535840" y="2246040"/>
              <a:ext cx="1862640" cy="1864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" name="object 8"/>
            <p:cNvSpPr/>
            <p:nvPr/>
          </p:nvSpPr>
          <p:spPr>
            <a:xfrm>
              <a:off x="6192000" y="2054880"/>
              <a:ext cx="2112480" cy="2107440"/>
            </a:xfrm>
            <a:custGeom>
              <a:avLst/>
              <a:gdLst/>
              <a:ahLst/>
              <a:rect l="l" t="t" r="r" b="b"/>
              <a:pathLst>
                <a:path w="2113279" h="2108200">
                  <a:moveTo>
                    <a:pt x="1292115" y="25399"/>
                  </a:moveTo>
                  <a:lnTo>
                    <a:pt x="821095" y="25399"/>
                  </a:lnTo>
                  <a:lnTo>
                    <a:pt x="913413" y="0"/>
                  </a:lnTo>
                  <a:lnTo>
                    <a:pt x="1199797" y="0"/>
                  </a:lnTo>
                  <a:lnTo>
                    <a:pt x="1292115" y="25399"/>
                  </a:lnTo>
                  <a:close/>
                </a:path>
                <a:path w="2113279" h="2108200">
                  <a:moveTo>
                    <a:pt x="1246302" y="2095499"/>
                  </a:moveTo>
                  <a:lnTo>
                    <a:pt x="866908" y="2095499"/>
                  </a:lnTo>
                  <a:lnTo>
                    <a:pt x="688272" y="2044699"/>
                  </a:lnTo>
                  <a:lnTo>
                    <a:pt x="645694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3" y="1968499"/>
                  </a:lnTo>
                  <a:lnTo>
                    <a:pt x="485111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6" y="1854199"/>
                  </a:lnTo>
                  <a:lnTo>
                    <a:pt x="342351" y="1828799"/>
                  </a:lnTo>
                  <a:lnTo>
                    <a:pt x="309799" y="1803399"/>
                  </a:lnTo>
                  <a:lnTo>
                    <a:pt x="278595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1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1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5" y="330199"/>
                  </a:lnTo>
                  <a:lnTo>
                    <a:pt x="309799" y="304799"/>
                  </a:lnTo>
                  <a:lnTo>
                    <a:pt x="342351" y="266699"/>
                  </a:lnTo>
                  <a:lnTo>
                    <a:pt x="376206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1" y="165099"/>
                  </a:lnTo>
                  <a:lnTo>
                    <a:pt x="523703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4" y="76199"/>
                  </a:lnTo>
                  <a:lnTo>
                    <a:pt x="731730" y="50799"/>
                  </a:lnTo>
                  <a:lnTo>
                    <a:pt x="776020" y="25399"/>
                  </a:lnTo>
                  <a:lnTo>
                    <a:pt x="913118" y="25399"/>
                  </a:lnTo>
                  <a:lnTo>
                    <a:pt x="731389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20" y="190499"/>
                  </a:lnTo>
                  <a:lnTo>
                    <a:pt x="448684" y="215899"/>
                  </a:lnTo>
                  <a:lnTo>
                    <a:pt x="412765" y="241299"/>
                  </a:lnTo>
                  <a:lnTo>
                    <a:pt x="378112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2" y="1828799"/>
                  </a:lnTo>
                  <a:lnTo>
                    <a:pt x="412765" y="1854199"/>
                  </a:lnTo>
                  <a:lnTo>
                    <a:pt x="448684" y="1879599"/>
                  </a:lnTo>
                  <a:lnTo>
                    <a:pt x="485820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1" y="2006599"/>
                  </a:lnTo>
                  <a:lnTo>
                    <a:pt x="731389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8" y="2070099"/>
                  </a:lnTo>
                  <a:lnTo>
                    <a:pt x="960345" y="2070099"/>
                  </a:lnTo>
                  <a:lnTo>
                    <a:pt x="1008191" y="2082799"/>
                  </a:lnTo>
                  <a:lnTo>
                    <a:pt x="1292115" y="2082799"/>
                  </a:lnTo>
                  <a:lnTo>
                    <a:pt x="1246302" y="2095499"/>
                  </a:lnTo>
                  <a:close/>
                </a:path>
                <a:path w="2113279" h="2108200">
                  <a:moveTo>
                    <a:pt x="1292115" y="2082799"/>
                  </a:moveTo>
                  <a:lnTo>
                    <a:pt x="1105019" y="2082799"/>
                  </a:lnTo>
                  <a:lnTo>
                    <a:pt x="1152865" y="2070099"/>
                  </a:lnTo>
                  <a:lnTo>
                    <a:pt x="1200092" y="2070099"/>
                  </a:lnTo>
                  <a:lnTo>
                    <a:pt x="1246651" y="2057399"/>
                  </a:lnTo>
                  <a:lnTo>
                    <a:pt x="1292492" y="2057399"/>
                  </a:lnTo>
                  <a:lnTo>
                    <a:pt x="1381821" y="2031999"/>
                  </a:lnTo>
                  <a:lnTo>
                    <a:pt x="1425209" y="2006599"/>
                  </a:lnTo>
                  <a:lnTo>
                    <a:pt x="1509182" y="1981199"/>
                  </a:lnTo>
                  <a:lnTo>
                    <a:pt x="1549668" y="1955799"/>
                  </a:lnTo>
                  <a:lnTo>
                    <a:pt x="1589087" y="1930399"/>
                  </a:lnTo>
                  <a:lnTo>
                    <a:pt x="1627390" y="1904999"/>
                  </a:lnTo>
                  <a:lnTo>
                    <a:pt x="1664525" y="1879599"/>
                  </a:lnTo>
                  <a:lnTo>
                    <a:pt x="1700445" y="1854199"/>
                  </a:lnTo>
                  <a:lnTo>
                    <a:pt x="1735098" y="1828799"/>
                  </a:lnTo>
                  <a:lnTo>
                    <a:pt x="1768435" y="1790699"/>
                  </a:lnTo>
                  <a:lnTo>
                    <a:pt x="1800405" y="1765299"/>
                  </a:lnTo>
                  <a:lnTo>
                    <a:pt x="1830960" y="1727199"/>
                  </a:lnTo>
                  <a:lnTo>
                    <a:pt x="1860050" y="1689099"/>
                  </a:lnTo>
                  <a:lnTo>
                    <a:pt x="1887624" y="1663699"/>
                  </a:lnTo>
                  <a:lnTo>
                    <a:pt x="1913632" y="1625599"/>
                  </a:lnTo>
                  <a:lnTo>
                    <a:pt x="1938025" y="1587499"/>
                  </a:lnTo>
                  <a:lnTo>
                    <a:pt x="1960753" y="1549399"/>
                  </a:lnTo>
                  <a:lnTo>
                    <a:pt x="1981767" y="1498599"/>
                  </a:lnTo>
                  <a:lnTo>
                    <a:pt x="2001015" y="1460499"/>
                  </a:lnTo>
                  <a:lnTo>
                    <a:pt x="2018449" y="1422399"/>
                  </a:lnTo>
                  <a:lnTo>
                    <a:pt x="2034019" y="1371599"/>
                  </a:lnTo>
                  <a:lnTo>
                    <a:pt x="2047675" y="1333499"/>
                  </a:lnTo>
                  <a:lnTo>
                    <a:pt x="2059366" y="1282699"/>
                  </a:lnTo>
                  <a:lnTo>
                    <a:pt x="2069043" y="1244599"/>
                  </a:lnTo>
                  <a:lnTo>
                    <a:pt x="2076657" y="1193799"/>
                  </a:lnTo>
                  <a:lnTo>
                    <a:pt x="2082157" y="1142999"/>
                  </a:lnTo>
                  <a:lnTo>
                    <a:pt x="2085493" y="1104899"/>
                  </a:lnTo>
                  <a:lnTo>
                    <a:pt x="2086617" y="1054099"/>
                  </a:lnTo>
                  <a:lnTo>
                    <a:pt x="2085493" y="1003299"/>
                  </a:lnTo>
                  <a:lnTo>
                    <a:pt x="2082157" y="952499"/>
                  </a:lnTo>
                  <a:lnTo>
                    <a:pt x="2076657" y="901699"/>
                  </a:lnTo>
                  <a:lnTo>
                    <a:pt x="2069043" y="863599"/>
                  </a:lnTo>
                  <a:lnTo>
                    <a:pt x="2059366" y="812799"/>
                  </a:lnTo>
                  <a:lnTo>
                    <a:pt x="2047675" y="774699"/>
                  </a:lnTo>
                  <a:lnTo>
                    <a:pt x="2034019" y="723899"/>
                  </a:lnTo>
                  <a:lnTo>
                    <a:pt x="2018449" y="685799"/>
                  </a:lnTo>
                  <a:lnTo>
                    <a:pt x="2001015" y="634999"/>
                  </a:lnTo>
                  <a:lnTo>
                    <a:pt x="1981767" y="596899"/>
                  </a:lnTo>
                  <a:lnTo>
                    <a:pt x="1960753" y="558799"/>
                  </a:lnTo>
                  <a:lnTo>
                    <a:pt x="1938025" y="520699"/>
                  </a:lnTo>
                  <a:lnTo>
                    <a:pt x="1913632" y="482599"/>
                  </a:lnTo>
                  <a:lnTo>
                    <a:pt x="1887624" y="444499"/>
                  </a:lnTo>
                  <a:lnTo>
                    <a:pt x="1860050" y="406399"/>
                  </a:lnTo>
                  <a:lnTo>
                    <a:pt x="1830960" y="368299"/>
                  </a:lnTo>
                  <a:lnTo>
                    <a:pt x="1800405" y="342899"/>
                  </a:lnTo>
                  <a:lnTo>
                    <a:pt x="1768435" y="304799"/>
                  </a:lnTo>
                  <a:lnTo>
                    <a:pt x="1735098" y="279399"/>
                  </a:lnTo>
                  <a:lnTo>
                    <a:pt x="1700445" y="241299"/>
                  </a:lnTo>
                  <a:lnTo>
                    <a:pt x="1664525" y="215899"/>
                  </a:lnTo>
                  <a:lnTo>
                    <a:pt x="1627390" y="190499"/>
                  </a:lnTo>
                  <a:lnTo>
                    <a:pt x="1589087" y="165099"/>
                  </a:lnTo>
                  <a:lnTo>
                    <a:pt x="1549668" y="152399"/>
                  </a:lnTo>
                  <a:lnTo>
                    <a:pt x="1509182" y="126999"/>
                  </a:lnTo>
                  <a:lnTo>
                    <a:pt x="1467679" y="101599"/>
                  </a:lnTo>
                  <a:lnTo>
                    <a:pt x="1381821" y="76199"/>
                  </a:lnTo>
                  <a:lnTo>
                    <a:pt x="1200092" y="25399"/>
                  </a:lnTo>
                  <a:lnTo>
                    <a:pt x="1337190" y="25399"/>
                  </a:lnTo>
                  <a:lnTo>
                    <a:pt x="1381480" y="50799"/>
                  </a:lnTo>
                  <a:lnTo>
                    <a:pt x="1467516" y="76199"/>
                  </a:lnTo>
                  <a:lnTo>
                    <a:pt x="1509168" y="101599"/>
                  </a:lnTo>
                  <a:lnTo>
                    <a:pt x="1549847" y="114299"/>
                  </a:lnTo>
                  <a:lnTo>
                    <a:pt x="1589507" y="139699"/>
                  </a:lnTo>
                  <a:lnTo>
                    <a:pt x="1628099" y="165099"/>
                  </a:lnTo>
                  <a:lnTo>
                    <a:pt x="1665577" y="190499"/>
                  </a:lnTo>
                  <a:lnTo>
                    <a:pt x="1701894" y="215899"/>
                  </a:lnTo>
                  <a:lnTo>
                    <a:pt x="1737004" y="241299"/>
                  </a:lnTo>
                  <a:lnTo>
                    <a:pt x="1770858" y="266699"/>
                  </a:lnTo>
                  <a:lnTo>
                    <a:pt x="1803411" y="304799"/>
                  </a:lnTo>
                  <a:lnTo>
                    <a:pt x="1834615" y="330199"/>
                  </a:lnTo>
                  <a:lnTo>
                    <a:pt x="1864423" y="368299"/>
                  </a:lnTo>
                  <a:lnTo>
                    <a:pt x="1892788" y="406399"/>
                  </a:lnTo>
                  <a:lnTo>
                    <a:pt x="1919664" y="444499"/>
                  </a:lnTo>
                  <a:lnTo>
                    <a:pt x="1945003" y="482599"/>
                  </a:lnTo>
                  <a:lnTo>
                    <a:pt x="1968759" y="520699"/>
                  </a:lnTo>
                  <a:lnTo>
                    <a:pt x="1990884" y="558799"/>
                  </a:lnTo>
                  <a:lnTo>
                    <a:pt x="2011331" y="596899"/>
                  </a:lnTo>
                  <a:lnTo>
                    <a:pt x="2030054" y="634999"/>
                  </a:lnTo>
                  <a:lnTo>
                    <a:pt x="2047006" y="685799"/>
                  </a:lnTo>
                  <a:lnTo>
                    <a:pt x="2062139" y="723899"/>
                  </a:lnTo>
                  <a:lnTo>
                    <a:pt x="2075407" y="774699"/>
                  </a:lnTo>
                  <a:lnTo>
                    <a:pt x="2086762" y="812799"/>
                  </a:lnTo>
                  <a:lnTo>
                    <a:pt x="2096158" y="863599"/>
                  </a:lnTo>
                  <a:lnTo>
                    <a:pt x="2103548" y="901699"/>
                  </a:lnTo>
                  <a:lnTo>
                    <a:pt x="2108884" y="952499"/>
                  </a:lnTo>
                  <a:lnTo>
                    <a:pt x="2112121" y="1003299"/>
                  </a:lnTo>
                  <a:lnTo>
                    <a:pt x="2113210" y="1054099"/>
                  </a:lnTo>
                  <a:lnTo>
                    <a:pt x="2112121" y="1104899"/>
                  </a:lnTo>
                  <a:lnTo>
                    <a:pt x="2108884" y="1142999"/>
                  </a:lnTo>
                  <a:lnTo>
                    <a:pt x="2103548" y="1193799"/>
                  </a:lnTo>
                  <a:lnTo>
                    <a:pt x="2096158" y="1244599"/>
                  </a:lnTo>
                  <a:lnTo>
                    <a:pt x="2086762" y="1282699"/>
                  </a:lnTo>
                  <a:lnTo>
                    <a:pt x="2075407" y="1333499"/>
                  </a:lnTo>
                  <a:lnTo>
                    <a:pt x="2062139" y="1371599"/>
                  </a:lnTo>
                  <a:lnTo>
                    <a:pt x="2047006" y="1422399"/>
                  </a:lnTo>
                  <a:lnTo>
                    <a:pt x="2030054" y="1460499"/>
                  </a:lnTo>
                  <a:lnTo>
                    <a:pt x="2011331" y="1498599"/>
                  </a:lnTo>
                  <a:lnTo>
                    <a:pt x="1990884" y="1549399"/>
                  </a:lnTo>
                  <a:lnTo>
                    <a:pt x="1968759" y="1587499"/>
                  </a:lnTo>
                  <a:lnTo>
                    <a:pt x="1945003" y="1625599"/>
                  </a:lnTo>
                  <a:lnTo>
                    <a:pt x="1919664" y="1663699"/>
                  </a:lnTo>
                  <a:lnTo>
                    <a:pt x="1892788" y="1701799"/>
                  </a:lnTo>
                  <a:lnTo>
                    <a:pt x="1864423" y="1727199"/>
                  </a:lnTo>
                  <a:lnTo>
                    <a:pt x="1834615" y="1765299"/>
                  </a:lnTo>
                  <a:lnTo>
                    <a:pt x="1803411" y="1803399"/>
                  </a:lnTo>
                  <a:lnTo>
                    <a:pt x="1770858" y="1828799"/>
                  </a:lnTo>
                  <a:lnTo>
                    <a:pt x="1737004" y="1854199"/>
                  </a:lnTo>
                  <a:lnTo>
                    <a:pt x="1701894" y="1892299"/>
                  </a:lnTo>
                  <a:lnTo>
                    <a:pt x="1665577" y="1917699"/>
                  </a:lnTo>
                  <a:lnTo>
                    <a:pt x="1628099" y="1943099"/>
                  </a:lnTo>
                  <a:lnTo>
                    <a:pt x="1589507" y="1968499"/>
                  </a:lnTo>
                  <a:lnTo>
                    <a:pt x="1549847" y="1981199"/>
                  </a:lnTo>
                  <a:lnTo>
                    <a:pt x="1509168" y="2006599"/>
                  </a:lnTo>
                  <a:lnTo>
                    <a:pt x="1467516" y="2019299"/>
                  </a:lnTo>
                  <a:lnTo>
                    <a:pt x="1424937" y="2044699"/>
                  </a:lnTo>
                  <a:lnTo>
                    <a:pt x="1292115" y="2082799"/>
                  </a:lnTo>
                  <a:close/>
                </a:path>
                <a:path w="2113279" h="2108200">
                  <a:moveTo>
                    <a:pt x="1152648" y="2108199"/>
                  </a:moveTo>
                  <a:lnTo>
                    <a:pt x="960562" y="2108199"/>
                  </a:lnTo>
                  <a:lnTo>
                    <a:pt x="913413" y="2095499"/>
                  </a:lnTo>
                  <a:lnTo>
                    <a:pt x="1199797" y="2095499"/>
                  </a:lnTo>
                  <a:lnTo>
                    <a:pt x="1152648" y="2108199"/>
                  </a:lnTo>
                  <a:close/>
                </a:path>
              </a:pathLst>
            </a:custGeom>
            <a:solidFill>
              <a:srgbClr val="be78f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2" name="object 9" descr=""/>
            <p:cNvPicPr/>
            <p:nvPr/>
          </p:nvPicPr>
          <p:blipFill>
            <a:blip r:embed="rId5"/>
            <a:stretch/>
          </p:blipFill>
          <p:spPr>
            <a:xfrm>
              <a:off x="6315840" y="2179080"/>
              <a:ext cx="1862640" cy="1864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3" name="object 10"/>
            <p:cNvSpPr/>
            <p:nvPr/>
          </p:nvSpPr>
          <p:spPr>
            <a:xfrm>
              <a:off x="9970560" y="2122200"/>
              <a:ext cx="2112480" cy="2107440"/>
            </a:xfrm>
            <a:custGeom>
              <a:avLst/>
              <a:gdLst/>
              <a:ahLst/>
              <a:rect l="l" t="t" r="r" b="b"/>
              <a:pathLst>
                <a:path w="2113279" h="2108200">
                  <a:moveTo>
                    <a:pt x="1292115" y="25399"/>
                  </a:moveTo>
                  <a:lnTo>
                    <a:pt x="821095" y="25399"/>
                  </a:lnTo>
                  <a:lnTo>
                    <a:pt x="913413" y="0"/>
                  </a:lnTo>
                  <a:lnTo>
                    <a:pt x="1199797" y="0"/>
                  </a:lnTo>
                  <a:lnTo>
                    <a:pt x="1292115" y="25399"/>
                  </a:lnTo>
                  <a:close/>
                </a:path>
                <a:path w="2113279" h="2108200">
                  <a:moveTo>
                    <a:pt x="1246302" y="2095499"/>
                  </a:moveTo>
                  <a:lnTo>
                    <a:pt x="866908" y="2095499"/>
                  </a:lnTo>
                  <a:lnTo>
                    <a:pt x="688272" y="2044699"/>
                  </a:lnTo>
                  <a:lnTo>
                    <a:pt x="645694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3" y="1968499"/>
                  </a:lnTo>
                  <a:lnTo>
                    <a:pt x="485111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6" y="1854199"/>
                  </a:lnTo>
                  <a:lnTo>
                    <a:pt x="342351" y="1828799"/>
                  </a:lnTo>
                  <a:lnTo>
                    <a:pt x="309799" y="1803399"/>
                  </a:lnTo>
                  <a:lnTo>
                    <a:pt x="278595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1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1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5" y="330199"/>
                  </a:lnTo>
                  <a:lnTo>
                    <a:pt x="309799" y="304799"/>
                  </a:lnTo>
                  <a:lnTo>
                    <a:pt x="342351" y="266699"/>
                  </a:lnTo>
                  <a:lnTo>
                    <a:pt x="376206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1" y="165099"/>
                  </a:lnTo>
                  <a:lnTo>
                    <a:pt x="523703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4" y="76199"/>
                  </a:lnTo>
                  <a:lnTo>
                    <a:pt x="731730" y="50799"/>
                  </a:lnTo>
                  <a:lnTo>
                    <a:pt x="776020" y="25399"/>
                  </a:lnTo>
                  <a:lnTo>
                    <a:pt x="913118" y="25399"/>
                  </a:lnTo>
                  <a:lnTo>
                    <a:pt x="731389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20" y="190499"/>
                  </a:lnTo>
                  <a:lnTo>
                    <a:pt x="448684" y="215899"/>
                  </a:lnTo>
                  <a:lnTo>
                    <a:pt x="412765" y="241299"/>
                  </a:lnTo>
                  <a:lnTo>
                    <a:pt x="378112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2" y="1828799"/>
                  </a:lnTo>
                  <a:lnTo>
                    <a:pt x="412765" y="1854199"/>
                  </a:lnTo>
                  <a:lnTo>
                    <a:pt x="448684" y="1879599"/>
                  </a:lnTo>
                  <a:lnTo>
                    <a:pt x="485820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1" y="2006599"/>
                  </a:lnTo>
                  <a:lnTo>
                    <a:pt x="731389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8" y="2070099"/>
                  </a:lnTo>
                  <a:lnTo>
                    <a:pt x="960345" y="2070099"/>
                  </a:lnTo>
                  <a:lnTo>
                    <a:pt x="1008191" y="2082799"/>
                  </a:lnTo>
                  <a:lnTo>
                    <a:pt x="1292115" y="2082799"/>
                  </a:lnTo>
                  <a:lnTo>
                    <a:pt x="1246302" y="2095499"/>
                  </a:lnTo>
                  <a:close/>
                </a:path>
                <a:path w="2113279" h="2108200">
                  <a:moveTo>
                    <a:pt x="1292115" y="2082799"/>
                  </a:moveTo>
                  <a:lnTo>
                    <a:pt x="1105019" y="2082799"/>
                  </a:lnTo>
                  <a:lnTo>
                    <a:pt x="1152865" y="2070099"/>
                  </a:lnTo>
                  <a:lnTo>
                    <a:pt x="1200092" y="2070099"/>
                  </a:lnTo>
                  <a:lnTo>
                    <a:pt x="1246651" y="2057399"/>
                  </a:lnTo>
                  <a:lnTo>
                    <a:pt x="1292492" y="2057399"/>
                  </a:lnTo>
                  <a:lnTo>
                    <a:pt x="1381821" y="2031999"/>
                  </a:lnTo>
                  <a:lnTo>
                    <a:pt x="1425209" y="2006599"/>
                  </a:lnTo>
                  <a:lnTo>
                    <a:pt x="1509182" y="1981199"/>
                  </a:lnTo>
                  <a:lnTo>
                    <a:pt x="1549668" y="1955799"/>
                  </a:lnTo>
                  <a:lnTo>
                    <a:pt x="1589087" y="1930399"/>
                  </a:lnTo>
                  <a:lnTo>
                    <a:pt x="1627390" y="1904999"/>
                  </a:lnTo>
                  <a:lnTo>
                    <a:pt x="1664525" y="1879599"/>
                  </a:lnTo>
                  <a:lnTo>
                    <a:pt x="1700445" y="1854199"/>
                  </a:lnTo>
                  <a:lnTo>
                    <a:pt x="1735098" y="1828799"/>
                  </a:lnTo>
                  <a:lnTo>
                    <a:pt x="1768435" y="1790699"/>
                  </a:lnTo>
                  <a:lnTo>
                    <a:pt x="1800405" y="1765299"/>
                  </a:lnTo>
                  <a:lnTo>
                    <a:pt x="1830960" y="1727199"/>
                  </a:lnTo>
                  <a:lnTo>
                    <a:pt x="1860050" y="1689099"/>
                  </a:lnTo>
                  <a:lnTo>
                    <a:pt x="1887624" y="1663699"/>
                  </a:lnTo>
                  <a:lnTo>
                    <a:pt x="1913632" y="1625599"/>
                  </a:lnTo>
                  <a:lnTo>
                    <a:pt x="1938025" y="1587499"/>
                  </a:lnTo>
                  <a:lnTo>
                    <a:pt x="1960753" y="1549399"/>
                  </a:lnTo>
                  <a:lnTo>
                    <a:pt x="1981767" y="1498599"/>
                  </a:lnTo>
                  <a:lnTo>
                    <a:pt x="2001015" y="1460499"/>
                  </a:lnTo>
                  <a:lnTo>
                    <a:pt x="2018449" y="1422399"/>
                  </a:lnTo>
                  <a:lnTo>
                    <a:pt x="2034019" y="1371599"/>
                  </a:lnTo>
                  <a:lnTo>
                    <a:pt x="2047675" y="1333499"/>
                  </a:lnTo>
                  <a:lnTo>
                    <a:pt x="2059366" y="1282699"/>
                  </a:lnTo>
                  <a:lnTo>
                    <a:pt x="2069043" y="1244599"/>
                  </a:lnTo>
                  <a:lnTo>
                    <a:pt x="2076657" y="1193799"/>
                  </a:lnTo>
                  <a:lnTo>
                    <a:pt x="2082157" y="1142999"/>
                  </a:lnTo>
                  <a:lnTo>
                    <a:pt x="2085493" y="1104899"/>
                  </a:lnTo>
                  <a:lnTo>
                    <a:pt x="2086617" y="1054099"/>
                  </a:lnTo>
                  <a:lnTo>
                    <a:pt x="2085493" y="1003299"/>
                  </a:lnTo>
                  <a:lnTo>
                    <a:pt x="2082157" y="952499"/>
                  </a:lnTo>
                  <a:lnTo>
                    <a:pt x="2076657" y="901699"/>
                  </a:lnTo>
                  <a:lnTo>
                    <a:pt x="2069043" y="863599"/>
                  </a:lnTo>
                  <a:lnTo>
                    <a:pt x="2059366" y="812799"/>
                  </a:lnTo>
                  <a:lnTo>
                    <a:pt x="2047675" y="774699"/>
                  </a:lnTo>
                  <a:lnTo>
                    <a:pt x="2034019" y="723899"/>
                  </a:lnTo>
                  <a:lnTo>
                    <a:pt x="2018449" y="685799"/>
                  </a:lnTo>
                  <a:lnTo>
                    <a:pt x="2001015" y="634999"/>
                  </a:lnTo>
                  <a:lnTo>
                    <a:pt x="1981767" y="596899"/>
                  </a:lnTo>
                  <a:lnTo>
                    <a:pt x="1960753" y="558799"/>
                  </a:lnTo>
                  <a:lnTo>
                    <a:pt x="1938025" y="520699"/>
                  </a:lnTo>
                  <a:lnTo>
                    <a:pt x="1913632" y="482599"/>
                  </a:lnTo>
                  <a:lnTo>
                    <a:pt x="1887624" y="444499"/>
                  </a:lnTo>
                  <a:lnTo>
                    <a:pt x="1860050" y="406399"/>
                  </a:lnTo>
                  <a:lnTo>
                    <a:pt x="1830960" y="368299"/>
                  </a:lnTo>
                  <a:lnTo>
                    <a:pt x="1800405" y="342899"/>
                  </a:lnTo>
                  <a:lnTo>
                    <a:pt x="1768435" y="304799"/>
                  </a:lnTo>
                  <a:lnTo>
                    <a:pt x="1735098" y="279399"/>
                  </a:lnTo>
                  <a:lnTo>
                    <a:pt x="1700445" y="241299"/>
                  </a:lnTo>
                  <a:lnTo>
                    <a:pt x="1664525" y="215899"/>
                  </a:lnTo>
                  <a:lnTo>
                    <a:pt x="1627390" y="190499"/>
                  </a:lnTo>
                  <a:lnTo>
                    <a:pt x="1589087" y="165099"/>
                  </a:lnTo>
                  <a:lnTo>
                    <a:pt x="1549668" y="152399"/>
                  </a:lnTo>
                  <a:lnTo>
                    <a:pt x="1509182" y="126999"/>
                  </a:lnTo>
                  <a:lnTo>
                    <a:pt x="1467679" y="101599"/>
                  </a:lnTo>
                  <a:lnTo>
                    <a:pt x="1381821" y="76199"/>
                  </a:lnTo>
                  <a:lnTo>
                    <a:pt x="1200092" y="25399"/>
                  </a:lnTo>
                  <a:lnTo>
                    <a:pt x="1337190" y="25399"/>
                  </a:lnTo>
                  <a:lnTo>
                    <a:pt x="1381480" y="50799"/>
                  </a:lnTo>
                  <a:lnTo>
                    <a:pt x="1467516" y="76199"/>
                  </a:lnTo>
                  <a:lnTo>
                    <a:pt x="1509168" y="101599"/>
                  </a:lnTo>
                  <a:lnTo>
                    <a:pt x="1549847" y="114299"/>
                  </a:lnTo>
                  <a:lnTo>
                    <a:pt x="1589507" y="139699"/>
                  </a:lnTo>
                  <a:lnTo>
                    <a:pt x="1628099" y="165099"/>
                  </a:lnTo>
                  <a:lnTo>
                    <a:pt x="1665577" y="190499"/>
                  </a:lnTo>
                  <a:lnTo>
                    <a:pt x="1701894" y="215899"/>
                  </a:lnTo>
                  <a:lnTo>
                    <a:pt x="1737004" y="241299"/>
                  </a:lnTo>
                  <a:lnTo>
                    <a:pt x="1770858" y="266699"/>
                  </a:lnTo>
                  <a:lnTo>
                    <a:pt x="1803411" y="304799"/>
                  </a:lnTo>
                  <a:lnTo>
                    <a:pt x="1834615" y="330199"/>
                  </a:lnTo>
                  <a:lnTo>
                    <a:pt x="1864423" y="368299"/>
                  </a:lnTo>
                  <a:lnTo>
                    <a:pt x="1892788" y="406399"/>
                  </a:lnTo>
                  <a:lnTo>
                    <a:pt x="1919664" y="444499"/>
                  </a:lnTo>
                  <a:lnTo>
                    <a:pt x="1945003" y="482599"/>
                  </a:lnTo>
                  <a:lnTo>
                    <a:pt x="1968759" y="520699"/>
                  </a:lnTo>
                  <a:lnTo>
                    <a:pt x="1990884" y="558799"/>
                  </a:lnTo>
                  <a:lnTo>
                    <a:pt x="2011331" y="596899"/>
                  </a:lnTo>
                  <a:lnTo>
                    <a:pt x="2030054" y="634999"/>
                  </a:lnTo>
                  <a:lnTo>
                    <a:pt x="2047006" y="685799"/>
                  </a:lnTo>
                  <a:lnTo>
                    <a:pt x="2062139" y="723899"/>
                  </a:lnTo>
                  <a:lnTo>
                    <a:pt x="2075407" y="774699"/>
                  </a:lnTo>
                  <a:lnTo>
                    <a:pt x="2086762" y="812799"/>
                  </a:lnTo>
                  <a:lnTo>
                    <a:pt x="2096158" y="863599"/>
                  </a:lnTo>
                  <a:lnTo>
                    <a:pt x="2103548" y="901699"/>
                  </a:lnTo>
                  <a:lnTo>
                    <a:pt x="2108884" y="952499"/>
                  </a:lnTo>
                  <a:lnTo>
                    <a:pt x="2112121" y="1003299"/>
                  </a:lnTo>
                  <a:lnTo>
                    <a:pt x="2113210" y="1054099"/>
                  </a:lnTo>
                  <a:lnTo>
                    <a:pt x="2112121" y="1104899"/>
                  </a:lnTo>
                  <a:lnTo>
                    <a:pt x="2108884" y="1142999"/>
                  </a:lnTo>
                  <a:lnTo>
                    <a:pt x="2103548" y="1193799"/>
                  </a:lnTo>
                  <a:lnTo>
                    <a:pt x="2096158" y="1244599"/>
                  </a:lnTo>
                  <a:lnTo>
                    <a:pt x="2086762" y="1282699"/>
                  </a:lnTo>
                  <a:lnTo>
                    <a:pt x="2075407" y="1333499"/>
                  </a:lnTo>
                  <a:lnTo>
                    <a:pt x="2062139" y="1371599"/>
                  </a:lnTo>
                  <a:lnTo>
                    <a:pt x="2047006" y="1422399"/>
                  </a:lnTo>
                  <a:lnTo>
                    <a:pt x="2030054" y="1460499"/>
                  </a:lnTo>
                  <a:lnTo>
                    <a:pt x="2011331" y="1498599"/>
                  </a:lnTo>
                  <a:lnTo>
                    <a:pt x="1990884" y="1549399"/>
                  </a:lnTo>
                  <a:lnTo>
                    <a:pt x="1968759" y="1587499"/>
                  </a:lnTo>
                  <a:lnTo>
                    <a:pt x="1945003" y="1625599"/>
                  </a:lnTo>
                  <a:lnTo>
                    <a:pt x="1919664" y="1663699"/>
                  </a:lnTo>
                  <a:lnTo>
                    <a:pt x="1892788" y="1701799"/>
                  </a:lnTo>
                  <a:lnTo>
                    <a:pt x="1864423" y="1727199"/>
                  </a:lnTo>
                  <a:lnTo>
                    <a:pt x="1834615" y="1765299"/>
                  </a:lnTo>
                  <a:lnTo>
                    <a:pt x="1803411" y="1803399"/>
                  </a:lnTo>
                  <a:lnTo>
                    <a:pt x="1770858" y="1828799"/>
                  </a:lnTo>
                  <a:lnTo>
                    <a:pt x="1737004" y="1854199"/>
                  </a:lnTo>
                  <a:lnTo>
                    <a:pt x="1701894" y="1892299"/>
                  </a:lnTo>
                  <a:lnTo>
                    <a:pt x="1665577" y="1917699"/>
                  </a:lnTo>
                  <a:lnTo>
                    <a:pt x="1628099" y="1943099"/>
                  </a:lnTo>
                  <a:lnTo>
                    <a:pt x="1589507" y="1968499"/>
                  </a:lnTo>
                  <a:lnTo>
                    <a:pt x="1549847" y="1981199"/>
                  </a:lnTo>
                  <a:lnTo>
                    <a:pt x="1509168" y="2006599"/>
                  </a:lnTo>
                  <a:lnTo>
                    <a:pt x="1467516" y="2019299"/>
                  </a:lnTo>
                  <a:lnTo>
                    <a:pt x="1424937" y="2044699"/>
                  </a:lnTo>
                  <a:lnTo>
                    <a:pt x="1292115" y="2082799"/>
                  </a:lnTo>
                  <a:close/>
                </a:path>
                <a:path w="2113279" h="2108200">
                  <a:moveTo>
                    <a:pt x="1152648" y="2108199"/>
                  </a:moveTo>
                  <a:lnTo>
                    <a:pt x="960562" y="2108199"/>
                  </a:lnTo>
                  <a:lnTo>
                    <a:pt x="913413" y="2095499"/>
                  </a:lnTo>
                  <a:lnTo>
                    <a:pt x="1199797" y="2095499"/>
                  </a:lnTo>
                  <a:lnTo>
                    <a:pt x="1152648" y="2108199"/>
                  </a:lnTo>
                  <a:close/>
                </a:path>
              </a:pathLst>
            </a:custGeom>
            <a:solidFill>
              <a:srgbClr val="be78f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4" name="object 11" descr=""/>
            <p:cNvPicPr/>
            <p:nvPr/>
          </p:nvPicPr>
          <p:blipFill>
            <a:blip r:embed="rId6"/>
            <a:stretch/>
          </p:blipFill>
          <p:spPr>
            <a:xfrm>
              <a:off x="10094760" y="2246040"/>
              <a:ext cx="1862640" cy="1864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object 12"/>
            <p:cNvSpPr/>
            <p:nvPr/>
          </p:nvSpPr>
          <p:spPr>
            <a:xfrm>
              <a:off x="13762800" y="2122200"/>
              <a:ext cx="2112480" cy="2107440"/>
            </a:xfrm>
            <a:custGeom>
              <a:avLst/>
              <a:gdLst/>
              <a:ahLst/>
              <a:rect l="l" t="t" r="r" b="b"/>
              <a:pathLst>
                <a:path w="2113280" h="2108200">
                  <a:moveTo>
                    <a:pt x="1292115" y="25399"/>
                  </a:moveTo>
                  <a:lnTo>
                    <a:pt x="821095" y="25399"/>
                  </a:lnTo>
                  <a:lnTo>
                    <a:pt x="913413" y="0"/>
                  </a:lnTo>
                  <a:lnTo>
                    <a:pt x="1199797" y="0"/>
                  </a:lnTo>
                  <a:lnTo>
                    <a:pt x="1292115" y="25399"/>
                  </a:lnTo>
                  <a:close/>
                </a:path>
                <a:path w="2113280" h="2108200">
                  <a:moveTo>
                    <a:pt x="1246302" y="2095499"/>
                  </a:moveTo>
                  <a:lnTo>
                    <a:pt x="866908" y="2095499"/>
                  </a:lnTo>
                  <a:lnTo>
                    <a:pt x="688272" y="2044699"/>
                  </a:lnTo>
                  <a:lnTo>
                    <a:pt x="645694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3" y="1968499"/>
                  </a:lnTo>
                  <a:lnTo>
                    <a:pt x="485111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6" y="1854199"/>
                  </a:lnTo>
                  <a:lnTo>
                    <a:pt x="342351" y="1828799"/>
                  </a:lnTo>
                  <a:lnTo>
                    <a:pt x="309799" y="1803399"/>
                  </a:lnTo>
                  <a:lnTo>
                    <a:pt x="278595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1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1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5" y="330199"/>
                  </a:lnTo>
                  <a:lnTo>
                    <a:pt x="309799" y="304799"/>
                  </a:lnTo>
                  <a:lnTo>
                    <a:pt x="342351" y="266699"/>
                  </a:lnTo>
                  <a:lnTo>
                    <a:pt x="376206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1" y="165099"/>
                  </a:lnTo>
                  <a:lnTo>
                    <a:pt x="523703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4" y="76199"/>
                  </a:lnTo>
                  <a:lnTo>
                    <a:pt x="731730" y="50799"/>
                  </a:lnTo>
                  <a:lnTo>
                    <a:pt x="776020" y="25399"/>
                  </a:lnTo>
                  <a:lnTo>
                    <a:pt x="913118" y="25399"/>
                  </a:lnTo>
                  <a:lnTo>
                    <a:pt x="731389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20" y="190499"/>
                  </a:lnTo>
                  <a:lnTo>
                    <a:pt x="448684" y="215899"/>
                  </a:lnTo>
                  <a:lnTo>
                    <a:pt x="412765" y="241299"/>
                  </a:lnTo>
                  <a:lnTo>
                    <a:pt x="378112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2" y="1828799"/>
                  </a:lnTo>
                  <a:lnTo>
                    <a:pt x="412765" y="1854199"/>
                  </a:lnTo>
                  <a:lnTo>
                    <a:pt x="448684" y="1879599"/>
                  </a:lnTo>
                  <a:lnTo>
                    <a:pt x="485820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1" y="2006599"/>
                  </a:lnTo>
                  <a:lnTo>
                    <a:pt x="731389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8" y="2070099"/>
                  </a:lnTo>
                  <a:lnTo>
                    <a:pt x="960345" y="2070099"/>
                  </a:lnTo>
                  <a:lnTo>
                    <a:pt x="1008191" y="2082799"/>
                  </a:lnTo>
                  <a:lnTo>
                    <a:pt x="1292115" y="2082799"/>
                  </a:lnTo>
                  <a:lnTo>
                    <a:pt x="1246302" y="2095499"/>
                  </a:lnTo>
                  <a:close/>
                </a:path>
                <a:path w="2113280" h="2108200">
                  <a:moveTo>
                    <a:pt x="1292115" y="2082799"/>
                  </a:moveTo>
                  <a:lnTo>
                    <a:pt x="1105019" y="2082799"/>
                  </a:lnTo>
                  <a:lnTo>
                    <a:pt x="1152865" y="2070099"/>
                  </a:lnTo>
                  <a:lnTo>
                    <a:pt x="1200092" y="2070099"/>
                  </a:lnTo>
                  <a:lnTo>
                    <a:pt x="1246651" y="2057399"/>
                  </a:lnTo>
                  <a:lnTo>
                    <a:pt x="1292492" y="2057399"/>
                  </a:lnTo>
                  <a:lnTo>
                    <a:pt x="1381821" y="2031999"/>
                  </a:lnTo>
                  <a:lnTo>
                    <a:pt x="1425209" y="2006599"/>
                  </a:lnTo>
                  <a:lnTo>
                    <a:pt x="1509182" y="1981199"/>
                  </a:lnTo>
                  <a:lnTo>
                    <a:pt x="1549668" y="1955799"/>
                  </a:lnTo>
                  <a:lnTo>
                    <a:pt x="1589087" y="1930399"/>
                  </a:lnTo>
                  <a:lnTo>
                    <a:pt x="1627390" y="1904999"/>
                  </a:lnTo>
                  <a:lnTo>
                    <a:pt x="1664525" y="1879599"/>
                  </a:lnTo>
                  <a:lnTo>
                    <a:pt x="1700445" y="1854199"/>
                  </a:lnTo>
                  <a:lnTo>
                    <a:pt x="1735098" y="1828799"/>
                  </a:lnTo>
                  <a:lnTo>
                    <a:pt x="1768435" y="1790699"/>
                  </a:lnTo>
                  <a:lnTo>
                    <a:pt x="1800405" y="1765299"/>
                  </a:lnTo>
                  <a:lnTo>
                    <a:pt x="1830960" y="1727199"/>
                  </a:lnTo>
                  <a:lnTo>
                    <a:pt x="1860050" y="1689099"/>
                  </a:lnTo>
                  <a:lnTo>
                    <a:pt x="1887624" y="1663699"/>
                  </a:lnTo>
                  <a:lnTo>
                    <a:pt x="1913632" y="1625599"/>
                  </a:lnTo>
                  <a:lnTo>
                    <a:pt x="1938025" y="1587499"/>
                  </a:lnTo>
                  <a:lnTo>
                    <a:pt x="1960753" y="1549399"/>
                  </a:lnTo>
                  <a:lnTo>
                    <a:pt x="1981767" y="1498599"/>
                  </a:lnTo>
                  <a:lnTo>
                    <a:pt x="2001015" y="1460499"/>
                  </a:lnTo>
                  <a:lnTo>
                    <a:pt x="2018449" y="1422399"/>
                  </a:lnTo>
                  <a:lnTo>
                    <a:pt x="2034019" y="1371599"/>
                  </a:lnTo>
                  <a:lnTo>
                    <a:pt x="2047675" y="1333499"/>
                  </a:lnTo>
                  <a:lnTo>
                    <a:pt x="2059366" y="1282699"/>
                  </a:lnTo>
                  <a:lnTo>
                    <a:pt x="2069043" y="1244599"/>
                  </a:lnTo>
                  <a:lnTo>
                    <a:pt x="2076657" y="1193799"/>
                  </a:lnTo>
                  <a:lnTo>
                    <a:pt x="2082157" y="1142999"/>
                  </a:lnTo>
                  <a:lnTo>
                    <a:pt x="2085493" y="1104899"/>
                  </a:lnTo>
                  <a:lnTo>
                    <a:pt x="2086617" y="1054099"/>
                  </a:lnTo>
                  <a:lnTo>
                    <a:pt x="2085493" y="1003299"/>
                  </a:lnTo>
                  <a:lnTo>
                    <a:pt x="2082157" y="952499"/>
                  </a:lnTo>
                  <a:lnTo>
                    <a:pt x="2076657" y="901699"/>
                  </a:lnTo>
                  <a:lnTo>
                    <a:pt x="2069043" y="863599"/>
                  </a:lnTo>
                  <a:lnTo>
                    <a:pt x="2059366" y="812799"/>
                  </a:lnTo>
                  <a:lnTo>
                    <a:pt x="2047675" y="774699"/>
                  </a:lnTo>
                  <a:lnTo>
                    <a:pt x="2034019" y="723899"/>
                  </a:lnTo>
                  <a:lnTo>
                    <a:pt x="2018449" y="685799"/>
                  </a:lnTo>
                  <a:lnTo>
                    <a:pt x="2001015" y="634999"/>
                  </a:lnTo>
                  <a:lnTo>
                    <a:pt x="1981767" y="596899"/>
                  </a:lnTo>
                  <a:lnTo>
                    <a:pt x="1960753" y="558799"/>
                  </a:lnTo>
                  <a:lnTo>
                    <a:pt x="1938025" y="520699"/>
                  </a:lnTo>
                  <a:lnTo>
                    <a:pt x="1913632" y="482599"/>
                  </a:lnTo>
                  <a:lnTo>
                    <a:pt x="1887624" y="444499"/>
                  </a:lnTo>
                  <a:lnTo>
                    <a:pt x="1860050" y="406399"/>
                  </a:lnTo>
                  <a:lnTo>
                    <a:pt x="1830960" y="368299"/>
                  </a:lnTo>
                  <a:lnTo>
                    <a:pt x="1800405" y="342899"/>
                  </a:lnTo>
                  <a:lnTo>
                    <a:pt x="1768435" y="304799"/>
                  </a:lnTo>
                  <a:lnTo>
                    <a:pt x="1735098" y="279399"/>
                  </a:lnTo>
                  <a:lnTo>
                    <a:pt x="1700445" y="241299"/>
                  </a:lnTo>
                  <a:lnTo>
                    <a:pt x="1664525" y="215899"/>
                  </a:lnTo>
                  <a:lnTo>
                    <a:pt x="1627390" y="190499"/>
                  </a:lnTo>
                  <a:lnTo>
                    <a:pt x="1589087" y="165099"/>
                  </a:lnTo>
                  <a:lnTo>
                    <a:pt x="1549668" y="152399"/>
                  </a:lnTo>
                  <a:lnTo>
                    <a:pt x="1509182" y="126999"/>
                  </a:lnTo>
                  <a:lnTo>
                    <a:pt x="1467679" y="101599"/>
                  </a:lnTo>
                  <a:lnTo>
                    <a:pt x="1381821" y="76199"/>
                  </a:lnTo>
                  <a:lnTo>
                    <a:pt x="1200092" y="25399"/>
                  </a:lnTo>
                  <a:lnTo>
                    <a:pt x="1337190" y="25399"/>
                  </a:lnTo>
                  <a:lnTo>
                    <a:pt x="1381480" y="50799"/>
                  </a:lnTo>
                  <a:lnTo>
                    <a:pt x="1467516" y="76199"/>
                  </a:lnTo>
                  <a:lnTo>
                    <a:pt x="1509168" y="101599"/>
                  </a:lnTo>
                  <a:lnTo>
                    <a:pt x="1549847" y="114299"/>
                  </a:lnTo>
                  <a:lnTo>
                    <a:pt x="1589507" y="139699"/>
                  </a:lnTo>
                  <a:lnTo>
                    <a:pt x="1628099" y="165099"/>
                  </a:lnTo>
                  <a:lnTo>
                    <a:pt x="1665577" y="190499"/>
                  </a:lnTo>
                  <a:lnTo>
                    <a:pt x="1701894" y="215899"/>
                  </a:lnTo>
                  <a:lnTo>
                    <a:pt x="1737004" y="241299"/>
                  </a:lnTo>
                  <a:lnTo>
                    <a:pt x="1770858" y="266699"/>
                  </a:lnTo>
                  <a:lnTo>
                    <a:pt x="1803411" y="304799"/>
                  </a:lnTo>
                  <a:lnTo>
                    <a:pt x="1834615" y="330199"/>
                  </a:lnTo>
                  <a:lnTo>
                    <a:pt x="1864423" y="368299"/>
                  </a:lnTo>
                  <a:lnTo>
                    <a:pt x="1892788" y="406399"/>
                  </a:lnTo>
                  <a:lnTo>
                    <a:pt x="1919664" y="444499"/>
                  </a:lnTo>
                  <a:lnTo>
                    <a:pt x="1945003" y="482599"/>
                  </a:lnTo>
                  <a:lnTo>
                    <a:pt x="1968759" y="520699"/>
                  </a:lnTo>
                  <a:lnTo>
                    <a:pt x="1990884" y="558799"/>
                  </a:lnTo>
                  <a:lnTo>
                    <a:pt x="2011331" y="596899"/>
                  </a:lnTo>
                  <a:lnTo>
                    <a:pt x="2030054" y="634999"/>
                  </a:lnTo>
                  <a:lnTo>
                    <a:pt x="2047006" y="685799"/>
                  </a:lnTo>
                  <a:lnTo>
                    <a:pt x="2062139" y="723899"/>
                  </a:lnTo>
                  <a:lnTo>
                    <a:pt x="2075407" y="774699"/>
                  </a:lnTo>
                  <a:lnTo>
                    <a:pt x="2086762" y="812799"/>
                  </a:lnTo>
                  <a:lnTo>
                    <a:pt x="2096158" y="863599"/>
                  </a:lnTo>
                  <a:lnTo>
                    <a:pt x="2103548" y="901699"/>
                  </a:lnTo>
                  <a:lnTo>
                    <a:pt x="2108884" y="952499"/>
                  </a:lnTo>
                  <a:lnTo>
                    <a:pt x="2112121" y="1003299"/>
                  </a:lnTo>
                  <a:lnTo>
                    <a:pt x="2113210" y="1054099"/>
                  </a:lnTo>
                  <a:lnTo>
                    <a:pt x="2112121" y="1104899"/>
                  </a:lnTo>
                  <a:lnTo>
                    <a:pt x="2108884" y="1142999"/>
                  </a:lnTo>
                  <a:lnTo>
                    <a:pt x="2103548" y="1193799"/>
                  </a:lnTo>
                  <a:lnTo>
                    <a:pt x="2096158" y="1244599"/>
                  </a:lnTo>
                  <a:lnTo>
                    <a:pt x="2086762" y="1282699"/>
                  </a:lnTo>
                  <a:lnTo>
                    <a:pt x="2075407" y="1333499"/>
                  </a:lnTo>
                  <a:lnTo>
                    <a:pt x="2062139" y="1371599"/>
                  </a:lnTo>
                  <a:lnTo>
                    <a:pt x="2047006" y="1422399"/>
                  </a:lnTo>
                  <a:lnTo>
                    <a:pt x="2030054" y="1460499"/>
                  </a:lnTo>
                  <a:lnTo>
                    <a:pt x="2011331" y="1498599"/>
                  </a:lnTo>
                  <a:lnTo>
                    <a:pt x="1990884" y="1549399"/>
                  </a:lnTo>
                  <a:lnTo>
                    <a:pt x="1968759" y="1587499"/>
                  </a:lnTo>
                  <a:lnTo>
                    <a:pt x="1945003" y="1625599"/>
                  </a:lnTo>
                  <a:lnTo>
                    <a:pt x="1919664" y="1663699"/>
                  </a:lnTo>
                  <a:lnTo>
                    <a:pt x="1892788" y="1701799"/>
                  </a:lnTo>
                  <a:lnTo>
                    <a:pt x="1864423" y="1727199"/>
                  </a:lnTo>
                  <a:lnTo>
                    <a:pt x="1834615" y="1765299"/>
                  </a:lnTo>
                  <a:lnTo>
                    <a:pt x="1803411" y="1803399"/>
                  </a:lnTo>
                  <a:lnTo>
                    <a:pt x="1770858" y="1828799"/>
                  </a:lnTo>
                  <a:lnTo>
                    <a:pt x="1737004" y="1854199"/>
                  </a:lnTo>
                  <a:lnTo>
                    <a:pt x="1701894" y="1892299"/>
                  </a:lnTo>
                  <a:lnTo>
                    <a:pt x="1665577" y="1917699"/>
                  </a:lnTo>
                  <a:lnTo>
                    <a:pt x="1628099" y="1943099"/>
                  </a:lnTo>
                  <a:lnTo>
                    <a:pt x="1589507" y="1968499"/>
                  </a:lnTo>
                  <a:lnTo>
                    <a:pt x="1549847" y="1981199"/>
                  </a:lnTo>
                  <a:lnTo>
                    <a:pt x="1509168" y="2006599"/>
                  </a:lnTo>
                  <a:lnTo>
                    <a:pt x="1467516" y="2019299"/>
                  </a:lnTo>
                  <a:lnTo>
                    <a:pt x="1424937" y="2044699"/>
                  </a:lnTo>
                  <a:lnTo>
                    <a:pt x="1292115" y="2082799"/>
                  </a:lnTo>
                  <a:close/>
                </a:path>
                <a:path w="2113280" h="2108200">
                  <a:moveTo>
                    <a:pt x="1152648" y="2108199"/>
                  </a:moveTo>
                  <a:lnTo>
                    <a:pt x="960562" y="2108199"/>
                  </a:lnTo>
                  <a:lnTo>
                    <a:pt x="913413" y="2095499"/>
                  </a:lnTo>
                  <a:lnTo>
                    <a:pt x="1199797" y="2095499"/>
                  </a:lnTo>
                  <a:lnTo>
                    <a:pt x="1152648" y="2108199"/>
                  </a:lnTo>
                  <a:close/>
                </a:path>
              </a:pathLst>
            </a:custGeom>
            <a:solidFill>
              <a:srgbClr val="be78f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6" name="object 13" descr=""/>
            <p:cNvPicPr/>
            <p:nvPr/>
          </p:nvPicPr>
          <p:blipFill>
            <a:blip r:embed="rId7"/>
            <a:stretch/>
          </p:blipFill>
          <p:spPr>
            <a:xfrm>
              <a:off x="13887000" y="2246040"/>
              <a:ext cx="1862640" cy="1864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7" name="object 14"/>
          <p:cNvSpPr/>
          <p:nvPr/>
        </p:nvSpPr>
        <p:spPr>
          <a:xfrm>
            <a:off x="13639680" y="2104200"/>
            <a:ext cx="279828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spAutoFit/>
          </a:bodyPr>
          <a:p>
            <a:pPr marL="751680">
              <a:lnSpc>
                <a:spcPct val="100000"/>
              </a:lnSpc>
              <a:spcBef>
                <a:spcPts val="136"/>
              </a:spcBef>
              <a:buNone/>
            </a:pPr>
            <a:r>
              <a:rPr b="0" lang="en-US" sz="10650" spc="-2320" strike="noStrike">
                <a:solidFill>
                  <a:srgbClr val="40b8f5"/>
                </a:solidFill>
                <a:latin typeface="Trebuchet MS"/>
                <a:ea typeface="DejaVu Sans"/>
              </a:rPr>
              <a:t>04</a:t>
            </a:r>
            <a:endParaRPr b="0" lang="en-US" sz="10650" spc="-1" strike="noStrike">
              <a:latin typeface="Arial"/>
            </a:endParaRPr>
          </a:p>
          <a:p>
            <a:pPr marL="12600" algn="ctr">
              <a:lnSpc>
                <a:spcPct val="131000"/>
              </a:lnSpc>
              <a:spcBef>
                <a:spcPts val="5270"/>
              </a:spcBef>
              <a:buNone/>
            </a:pP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Dealing</a:t>
            </a:r>
            <a:r>
              <a:rPr b="0" lang="en-US" sz="18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with</a:t>
            </a:r>
            <a:r>
              <a:rPr b="0" lang="en-US" sz="185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Null</a:t>
            </a:r>
            <a:r>
              <a:rPr b="0" lang="en-US" sz="185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values: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1850" spc="-6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dataset</a:t>
            </a:r>
            <a:r>
              <a:rPr b="0" lang="en-US" sz="18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92" strike="noStrike">
                <a:solidFill>
                  <a:srgbClr val="ffffff"/>
                </a:solidFill>
                <a:latin typeface="Lucida Sans Unicode"/>
                <a:ea typeface="DejaVu Sans"/>
              </a:rPr>
              <a:t>had</a:t>
            </a:r>
            <a:r>
              <a:rPr b="0" lang="en-US" sz="18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no</a:t>
            </a:r>
            <a:r>
              <a:rPr b="0" lang="en-US" sz="18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null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values</a:t>
            </a:r>
            <a:endParaRPr b="0" lang="en-US" sz="1850" spc="-1" strike="noStrike">
              <a:latin typeface="Arial"/>
            </a:endParaRPr>
          </a:p>
        </p:txBody>
      </p:sp>
      <p:pic>
        <p:nvPicPr>
          <p:cNvPr id="98" name="object 15" descr=""/>
          <p:cNvPicPr/>
          <p:nvPr/>
        </p:nvPicPr>
        <p:blipFill>
          <a:blip r:embed="rId8"/>
          <a:stretch/>
        </p:blipFill>
        <p:spPr>
          <a:xfrm>
            <a:off x="12084120" y="3178800"/>
            <a:ext cx="1666080" cy="46800"/>
          </a:xfrm>
          <a:prstGeom prst="rect">
            <a:avLst/>
          </a:prstGeom>
          <a:ln w="0">
            <a:noFill/>
          </a:ln>
        </p:spPr>
      </p:pic>
      <p:sp>
        <p:nvSpPr>
          <p:cNvPr id="99" name="object 16"/>
          <p:cNvSpPr/>
          <p:nvPr/>
        </p:nvSpPr>
        <p:spPr>
          <a:xfrm>
            <a:off x="9775080" y="2104200"/>
            <a:ext cx="2845440" cy="353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spAutoFit/>
          </a:bodyPr>
          <a:p>
            <a:pPr marL="827280">
              <a:lnSpc>
                <a:spcPct val="100000"/>
              </a:lnSpc>
              <a:spcBef>
                <a:spcPts val="136"/>
              </a:spcBef>
              <a:buNone/>
            </a:pPr>
            <a:r>
              <a:rPr b="0" lang="en-US" sz="10650" spc="-2320" strike="noStrike">
                <a:solidFill>
                  <a:srgbClr val="40b8f5"/>
                </a:solidFill>
                <a:latin typeface="Trebuchet MS"/>
                <a:ea typeface="DejaVu Sans"/>
              </a:rPr>
              <a:t>03</a:t>
            </a:r>
            <a:endParaRPr b="0" lang="en-US" sz="10650" spc="-1" strike="noStrike">
              <a:latin typeface="Arial"/>
            </a:endParaRPr>
          </a:p>
          <a:p>
            <a:pPr marL="12600" indent="230400">
              <a:lnSpc>
                <a:spcPct val="131000"/>
              </a:lnSpc>
              <a:spcBef>
                <a:spcPts val="6174"/>
              </a:spcBef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Feature</a:t>
            </a:r>
            <a:r>
              <a:rPr b="0" lang="en-US" sz="1850" spc="14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Engineering: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Dealing</a:t>
            </a:r>
            <a:r>
              <a:rPr b="0" lang="en-US" sz="18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with</a:t>
            </a:r>
            <a:r>
              <a:rPr b="0" lang="en-US" sz="185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timestamp: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100" name="object 17"/>
          <p:cNvSpPr/>
          <p:nvPr/>
        </p:nvSpPr>
        <p:spPr>
          <a:xfrm>
            <a:off x="9635760" y="5630760"/>
            <a:ext cx="3124800" cy="33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240" indent="-720" algn="ctr">
              <a:lnSpc>
                <a:spcPct val="131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n-US" sz="1850" spc="-126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divided the</a:t>
            </a:r>
            <a:r>
              <a:rPr b="0" lang="en-US" sz="185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timestamp </a:t>
            </a:r>
            <a:r>
              <a:rPr b="0" lang="en-US" sz="18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into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day,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month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92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year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then</a:t>
            </a:r>
            <a:r>
              <a:rPr b="0" lang="en-US" sz="185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applied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35" strike="noStrike">
                <a:solidFill>
                  <a:srgbClr val="ffffff"/>
                </a:solidFill>
                <a:latin typeface="Lucida Sans Unicode"/>
                <a:ea typeface="DejaVu Sans"/>
              </a:rPr>
              <a:t>cyclical </a:t>
            </a:r>
            <a:r>
              <a:rPr b="0" lang="en-US" sz="185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encoding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(sine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92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1850" spc="-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cosine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transformations)</a:t>
            </a:r>
            <a:r>
              <a:rPr b="0" lang="en-US" sz="1850" spc="25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for </a:t>
            </a:r>
            <a:r>
              <a:rPr b="0" lang="en-US" sz="18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cyclical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patterns</a:t>
            </a:r>
            <a:r>
              <a:rPr b="0" lang="en-US" sz="1850" spc="-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to </a:t>
            </a:r>
            <a:r>
              <a:rPr b="0" lang="en-US" sz="1850" spc="26" strike="noStrike">
                <a:solidFill>
                  <a:srgbClr val="ffffff"/>
                </a:solidFill>
                <a:latin typeface="Lucida Sans Unicode"/>
                <a:ea typeface="DejaVu Sans"/>
              </a:rPr>
              <a:t>avoid </a:t>
            </a:r>
            <a:r>
              <a:rPr b="0" lang="en-US" sz="1850" spc="86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1850" spc="-7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model</a:t>
            </a:r>
            <a:r>
              <a:rPr b="0" lang="en-US" sz="1850" spc="-6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from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interpreting</a:t>
            </a:r>
            <a:r>
              <a:rPr b="0" lang="en-US" sz="185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them</a:t>
            </a:r>
            <a:r>
              <a:rPr b="0" lang="en-US" sz="185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75" strike="noStrike">
                <a:solidFill>
                  <a:srgbClr val="ffffff"/>
                </a:solidFill>
                <a:latin typeface="Lucida Sans Unicode"/>
                <a:ea typeface="DejaVu Sans"/>
              </a:rPr>
              <a:t>as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regular</a:t>
            </a:r>
            <a:r>
              <a:rPr b="0" lang="en-US" sz="1850" spc="9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numbers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101" name="object 18"/>
          <p:cNvSpPr/>
          <p:nvPr/>
        </p:nvSpPr>
        <p:spPr>
          <a:xfrm>
            <a:off x="5569920" y="2037240"/>
            <a:ext cx="3142440" cy="61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spAutoFit/>
          </a:bodyPr>
          <a:p>
            <a:pPr marL="1255320">
              <a:lnSpc>
                <a:spcPct val="100000"/>
              </a:lnSpc>
              <a:spcBef>
                <a:spcPts val="136"/>
              </a:spcBef>
              <a:buNone/>
            </a:pPr>
            <a:r>
              <a:rPr b="0" lang="en-US" sz="10650" spc="-2320" strike="noStrike">
                <a:solidFill>
                  <a:srgbClr val="40b8f5"/>
                </a:solidFill>
                <a:latin typeface="Trebuchet MS"/>
                <a:ea typeface="DejaVu Sans"/>
              </a:rPr>
              <a:t>02</a:t>
            </a:r>
            <a:endParaRPr b="0" lang="en-US" sz="10650" spc="-1" strike="noStrike">
              <a:latin typeface="Arial"/>
            </a:endParaRPr>
          </a:p>
          <a:p>
            <a:pPr marL="1255320" algn="ctr">
              <a:lnSpc>
                <a:spcPct val="100000"/>
              </a:lnSpc>
              <a:spcBef>
                <a:spcPts val="7410"/>
              </a:spcBef>
              <a:buNone/>
            </a:pP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Variance:</a:t>
            </a:r>
            <a:endParaRPr b="0" lang="en-US" sz="1850" spc="-1" strike="noStrike">
              <a:latin typeface="Arial"/>
            </a:endParaRPr>
          </a:p>
          <a:p>
            <a:pPr marL="12600" indent="-720"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18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boxplot</a:t>
            </a:r>
            <a:r>
              <a:rPr b="0" lang="en-US" sz="18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figure</a:t>
            </a:r>
            <a:r>
              <a:rPr b="0" lang="en-US" sz="18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35" strike="noStrike">
                <a:solidFill>
                  <a:srgbClr val="ffffff"/>
                </a:solidFill>
                <a:latin typeface="Lucida Sans Unicode"/>
                <a:ea typeface="DejaVu Sans"/>
              </a:rPr>
              <a:t>showed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that</a:t>
            </a:r>
            <a:r>
              <a:rPr b="0" lang="en-US" sz="185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figures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in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the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gross_weight</a:t>
            </a:r>
            <a:r>
              <a:rPr b="0" lang="en-US" sz="1850" spc="25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feature</a:t>
            </a:r>
            <a:r>
              <a:rPr b="0" lang="en-US" sz="1850" spc="25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26" strike="noStrike">
                <a:solidFill>
                  <a:srgbClr val="ffffff"/>
                </a:solidFill>
                <a:latin typeface="Lucida Sans Unicode"/>
                <a:ea typeface="DejaVu Sans"/>
              </a:rPr>
              <a:t>were </a:t>
            </a:r>
            <a:r>
              <a:rPr b="0" lang="en-US" sz="1850" spc="80" strike="noStrike">
                <a:solidFill>
                  <a:srgbClr val="ffffff"/>
                </a:solidFill>
                <a:latin typeface="Lucida Sans Unicode"/>
                <a:ea typeface="DejaVu Sans"/>
              </a:rPr>
              <a:t>much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bigger than</a:t>
            </a:r>
            <a:r>
              <a:rPr b="0" lang="en-US" sz="185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in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the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other</a:t>
            </a:r>
            <a:r>
              <a:rPr b="0" lang="en-US" sz="185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columns.</a:t>
            </a:r>
            <a:endParaRPr b="0" lang="en-US" sz="1850" spc="-1" strike="noStrike">
              <a:latin typeface="Arial"/>
            </a:endParaRPr>
          </a:p>
          <a:p>
            <a:pPr marL="22320" indent="-720"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1850" spc="-126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185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scaled</a:t>
            </a:r>
            <a:r>
              <a:rPr b="0" lang="en-US" sz="185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it</a:t>
            </a:r>
            <a:r>
              <a:rPr b="0" lang="en-US" sz="185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100" strike="noStrike">
                <a:solidFill>
                  <a:srgbClr val="ffffff"/>
                </a:solidFill>
                <a:latin typeface="Lucida Sans Unicode"/>
                <a:ea typeface="DejaVu Sans"/>
              </a:rPr>
              <a:t>as</a:t>
            </a:r>
            <a:r>
              <a:rPr b="0" lang="en-US" sz="185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well</a:t>
            </a:r>
            <a:r>
              <a:rPr b="0" lang="en-US" sz="185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100" strike="noStrike">
                <a:solidFill>
                  <a:srgbClr val="ffffff"/>
                </a:solidFill>
                <a:latin typeface="Lucida Sans Unicode"/>
                <a:ea typeface="DejaVu Sans"/>
              </a:rPr>
              <a:t>as</a:t>
            </a:r>
            <a:r>
              <a:rPr b="0" lang="en-US" sz="185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other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columns</a:t>
            </a:r>
            <a:r>
              <a:rPr b="0" lang="en-US" sz="18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so</a:t>
            </a:r>
            <a:r>
              <a:rPr b="0" lang="en-US" sz="18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that</a:t>
            </a:r>
            <a:r>
              <a:rPr b="0" lang="en-US" sz="18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they</a:t>
            </a:r>
            <a:r>
              <a:rPr b="0" lang="en-US" sz="18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have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values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60" strike="noStrike">
                <a:solidFill>
                  <a:srgbClr val="ffffff"/>
                </a:solidFill>
                <a:latin typeface="Lucida Sans Unicode"/>
                <a:ea typeface="DejaVu Sans"/>
              </a:rPr>
              <a:t>between</a:t>
            </a:r>
            <a:r>
              <a:rPr b="0" lang="en-US" sz="1850" spc="-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31" strike="noStrike">
                <a:solidFill>
                  <a:srgbClr val="ffffff"/>
                </a:solidFill>
                <a:latin typeface="Lucida Sans Unicode"/>
                <a:ea typeface="DejaVu Sans"/>
              </a:rPr>
              <a:t>-</a:t>
            </a:r>
            <a:r>
              <a:rPr b="0" lang="en-US" sz="1850" spc="-650" strike="noStrike">
                <a:solidFill>
                  <a:srgbClr val="ffffff"/>
                </a:solidFill>
                <a:latin typeface="Lucida Sans Unicode"/>
                <a:ea typeface="DejaVu Sans"/>
              </a:rPr>
              <a:t>1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92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1850" spc="-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701" strike="noStrike">
                <a:solidFill>
                  <a:srgbClr val="ffffff"/>
                </a:solidFill>
                <a:latin typeface="Lucida Sans Unicode"/>
                <a:ea typeface="DejaVu Sans"/>
              </a:rPr>
              <a:t>1</a:t>
            </a:r>
            <a:endParaRPr b="0" lang="en-US" sz="1850" spc="-1" strike="noStrike">
              <a:latin typeface="Arial"/>
            </a:endParaRPr>
          </a:p>
        </p:txBody>
      </p:sp>
      <p:grpSp>
        <p:nvGrpSpPr>
          <p:cNvPr id="102" name="object 19"/>
          <p:cNvGrpSpPr/>
          <p:nvPr/>
        </p:nvGrpSpPr>
        <p:grpSpPr>
          <a:xfrm>
            <a:off x="4489200" y="3111840"/>
            <a:ext cx="5444640" cy="113760"/>
            <a:chOff x="4489200" y="3111840"/>
            <a:chExt cx="5444640" cy="113760"/>
          </a:xfrm>
        </p:grpSpPr>
        <p:pic>
          <p:nvPicPr>
            <p:cNvPr id="103" name="object 20" descr=""/>
            <p:cNvPicPr/>
            <p:nvPr/>
          </p:nvPicPr>
          <p:blipFill>
            <a:blip r:embed="rId9"/>
            <a:stretch/>
          </p:blipFill>
          <p:spPr>
            <a:xfrm>
              <a:off x="8267760" y="3178800"/>
              <a:ext cx="1666080" cy="46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4" name="object 21" descr=""/>
            <p:cNvPicPr/>
            <p:nvPr/>
          </p:nvPicPr>
          <p:blipFill>
            <a:blip r:embed="rId10"/>
            <a:stretch/>
          </p:blipFill>
          <p:spPr>
            <a:xfrm>
              <a:off x="4489200" y="3111840"/>
              <a:ext cx="1666080" cy="46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5" name="object 22"/>
          <p:cNvSpPr/>
          <p:nvPr/>
        </p:nvSpPr>
        <p:spPr>
          <a:xfrm>
            <a:off x="2099520" y="2102040"/>
            <a:ext cx="2736720" cy="34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spAutoFit/>
          </a:bodyPr>
          <a:p>
            <a:pPr algn="ctr">
              <a:lnSpc>
                <a:spcPct val="100000"/>
              </a:lnSpc>
              <a:spcBef>
                <a:spcPts val="136"/>
              </a:spcBef>
              <a:buNone/>
            </a:pPr>
            <a:r>
              <a:rPr b="0" lang="en-US" sz="10650" spc="-2320" strike="noStrike">
                <a:solidFill>
                  <a:srgbClr val="40b8f5"/>
                </a:solidFill>
                <a:latin typeface="Trebuchet MS"/>
                <a:ea typeface="DejaVu Sans"/>
              </a:rPr>
              <a:t>01</a:t>
            </a:r>
            <a:endParaRPr b="0" lang="en-US" sz="10650" spc="-1" strike="noStrike">
              <a:latin typeface="Arial"/>
            </a:endParaRPr>
          </a:p>
          <a:p>
            <a:pPr marL="12240" algn="ctr">
              <a:lnSpc>
                <a:spcPct val="131000"/>
              </a:lnSpc>
              <a:spcBef>
                <a:spcPts val="5516"/>
              </a:spcBef>
              <a:buNone/>
            </a:pP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Uniqueness,</a:t>
            </a:r>
            <a:r>
              <a:rPr b="0" lang="en-US" sz="1850" spc="-1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correlation </a:t>
            </a:r>
            <a:r>
              <a:rPr b="0" lang="en-US" sz="1850" spc="92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18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categorical</a:t>
            </a:r>
            <a:r>
              <a:rPr b="0" lang="en-US" sz="18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data:</a:t>
            </a:r>
            <a:endParaRPr b="0" lang="en-US" sz="1850" spc="-1" strike="noStrike">
              <a:latin typeface="Arial"/>
            </a:endParaRPr>
          </a:p>
        </p:txBody>
      </p:sp>
      <p:sp>
        <p:nvSpPr>
          <p:cNvPr id="106" name="object 23"/>
          <p:cNvSpPr/>
          <p:nvPr/>
        </p:nvSpPr>
        <p:spPr>
          <a:xfrm>
            <a:off x="2083320" y="5544360"/>
            <a:ext cx="2949480" cy="37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24280" indent="-148680">
              <a:lnSpc>
                <a:spcPct val="131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n-US" sz="1850" spc="-395" strike="noStrike">
                <a:solidFill>
                  <a:srgbClr val="ffffff"/>
                </a:solidFill>
                <a:latin typeface="Lucida Sans Unicode"/>
                <a:ea typeface="DejaVu Sans"/>
              </a:rPr>
              <a:t>1.</a:t>
            </a:r>
            <a:r>
              <a:rPr b="0" lang="en-US" sz="1850" spc="134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6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185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dropped</a:t>
            </a:r>
            <a:r>
              <a:rPr b="0" lang="en-US" sz="185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185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columns with</a:t>
            </a:r>
            <a:r>
              <a:rPr b="0" lang="en-US" sz="1850" spc="-13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only</a:t>
            </a:r>
            <a:r>
              <a:rPr b="0" lang="en-US" sz="1850" spc="-10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650" strike="noStrike">
                <a:solidFill>
                  <a:srgbClr val="ffffff"/>
                </a:solidFill>
                <a:latin typeface="Lucida Sans Unicode"/>
                <a:ea typeface="DejaVu Sans"/>
              </a:rPr>
              <a:t>1</a:t>
            </a:r>
            <a:r>
              <a:rPr b="0" lang="en-US" sz="185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unique</a:t>
            </a:r>
            <a:r>
              <a:rPr b="0" lang="en-US" sz="1850" spc="494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35" strike="noStrike">
                <a:solidFill>
                  <a:srgbClr val="ffffff"/>
                </a:solidFill>
                <a:latin typeface="Lucida Sans Unicode"/>
                <a:ea typeface="DejaVu Sans"/>
              </a:rPr>
              <a:t>value</a:t>
            </a:r>
            <a:endParaRPr b="0" lang="en-US" sz="1850" spc="-1" strike="noStrike">
              <a:latin typeface="Arial"/>
            </a:endParaRPr>
          </a:p>
          <a:p>
            <a:pPr marL="224280" indent="-208440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1850" spc="-171" strike="noStrike">
                <a:solidFill>
                  <a:srgbClr val="ffffff"/>
                </a:solidFill>
                <a:latin typeface="Lucida Sans Unicode"/>
                <a:ea typeface="DejaVu Sans"/>
              </a:rPr>
              <a:t>2.</a:t>
            </a:r>
            <a:r>
              <a:rPr b="0" lang="en-US" sz="1850" spc="-3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6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18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dropped</a:t>
            </a:r>
            <a:r>
              <a:rPr b="0" lang="en-US" sz="185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18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features </a:t>
            </a:r>
            <a:r>
              <a:rPr b="0" lang="en-US" sz="18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that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were</a:t>
            </a:r>
            <a:r>
              <a:rPr b="0" lang="en-US" sz="1850" spc="-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highly </a:t>
            </a:r>
            <a:r>
              <a:rPr b="0" lang="en-US" sz="18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corrected</a:t>
            </a:r>
            <a:r>
              <a:rPr b="0" lang="en-US" sz="1850" spc="-7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according</a:t>
            </a:r>
            <a:r>
              <a:rPr b="0" lang="en-US" sz="1850" spc="-7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to </a:t>
            </a:r>
            <a:r>
              <a:rPr b="0" lang="en-US" sz="1850" spc="86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1850" spc="-7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92" strike="noStrike">
                <a:solidFill>
                  <a:srgbClr val="ffffff"/>
                </a:solidFill>
                <a:latin typeface="Lucida Sans Unicode"/>
                <a:ea typeface="DejaVu Sans"/>
              </a:rPr>
              <a:t>heatmap</a:t>
            </a:r>
            <a:endParaRPr b="0" lang="en-US" sz="1850" spc="-1" strike="noStrike">
              <a:latin typeface="Arial"/>
            </a:endParaRPr>
          </a:p>
          <a:p>
            <a:pPr marL="224280" indent="-212040" algn="just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1850" spc="-151" strike="noStrike">
                <a:solidFill>
                  <a:srgbClr val="ffffff"/>
                </a:solidFill>
                <a:latin typeface="Lucida Sans Unicode"/>
                <a:ea typeface="DejaVu Sans"/>
              </a:rPr>
              <a:t>3.</a:t>
            </a:r>
            <a:r>
              <a:rPr b="0" lang="en-US" sz="185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E</a:t>
            </a:r>
            <a:r>
              <a:rPr b="0" lang="en-US" sz="1850" spc="80" strike="noStrike">
                <a:solidFill>
                  <a:srgbClr val="ffffff"/>
                </a:solidFill>
                <a:latin typeface="Lucida Sans Unicode"/>
                <a:ea typeface="DejaVu Sans"/>
              </a:rPr>
              <a:t>ncoded</a:t>
            </a:r>
            <a:r>
              <a:rPr b="0" lang="en-US" sz="185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categorical</a:t>
            </a:r>
            <a:r>
              <a:rPr b="0" lang="en-US" sz="1850" spc="-13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26" strike="noStrike">
                <a:solidFill>
                  <a:srgbClr val="ffffff"/>
                </a:solidFill>
                <a:latin typeface="Lucida Sans Unicode"/>
                <a:ea typeface="DejaVu Sans"/>
              </a:rPr>
              <a:t>variables</a:t>
            </a:r>
            <a:r>
              <a:rPr b="0" lang="en-US" sz="185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into</a:t>
            </a:r>
            <a:r>
              <a:rPr b="0" lang="en-US" sz="185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26" strike="noStrike">
                <a:solidFill>
                  <a:srgbClr val="ffffff"/>
                </a:solidFill>
                <a:latin typeface="Lucida Sans Unicode"/>
                <a:ea typeface="DejaVu Sans"/>
              </a:rPr>
              <a:t>numeric</a:t>
            </a:r>
            <a:r>
              <a:rPr b="0" lang="en-US" sz="1850" spc="10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850" spc="35" strike="noStrike">
                <a:solidFill>
                  <a:srgbClr val="ffffff"/>
                </a:solidFill>
                <a:latin typeface="Lucida Sans Unicode"/>
                <a:ea typeface="DejaVu Sans"/>
              </a:rPr>
              <a:t>ones</a:t>
            </a:r>
            <a:endParaRPr b="0" lang="en-US" sz="18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108" name="object 3" descr=""/>
          <p:cNvPicPr/>
          <p:nvPr/>
        </p:nvPicPr>
        <p:blipFill>
          <a:blip r:embed="rId2"/>
          <a:stretch/>
        </p:blipFill>
        <p:spPr>
          <a:xfrm>
            <a:off x="1784880" y="1915560"/>
            <a:ext cx="4603680" cy="8370720"/>
          </a:xfrm>
          <a:prstGeom prst="rect">
            <a:avLst/>
          </a:prstGeom>
          <a:ln w="0">
            <a:noFill/>
          </a:ln>
        </p:spPr>
      </p:pic>
      <p:pic>
        <p:nvPicPr>
          <p:cNvPr id="109" name="object 4" descr=""/>
          <p:cNvPicPr/>
          <p:nvPr/>
        </p:nvPicPr>
        <p:blipFill>
          <a:blip r:embed="rId3"/>
          <a:stretch/>
        </p:blipFill>
        <p:spPr>
          <a:xfrm>
            <a:off x="7182000" y="1915560"/>
            <a:ext cx="4603680" cy="8370720"/>
          </a:xfrm>
          <a:prstGeom prst="rect">
            <a:avLst/>
          </a:prstGeom>
          <a:ln w="0">
            <a:noFill/>
          </a:ln>
        </p:spPr>
      </p:pic>
      <p:grpSp>
        <p:nvGrpSpPr>
          <p:cNvPr id="110" name="object 5"/>
          <p:cNvGrpSpPr/>
          <p:nvPr/>
        </p:nvGrpSpPr>
        <p:grpSpPr>
          <a:xfrm>
            <a:off x="12463920" y="0"/>
            <a:ext cx="5823360" cy="10286280"/>
            <a:chOff x="12463920" y="0"/>
            <a:chExt cx="5823360" cy="10286280"/>
          </a:xfrm>
        </p:grpSpPr>
        <p:pic>
          <p:nvPicPr>
            <p:cNvPr id="111" name="object 6" descr=""/>
            <p:cNvPicPr/>
            <p:nvPr/>
          </p:nvPicPr>
          <p:blipFill>
            <a:blip r:embed="rId4"/>
            <a:stretch/>
          </p:blipFill>
          <p:spPr>
            <a:xfrm>
              <a:off x="12463920" y="1915560"/>
              <a:ext cx="4603680" cy="8370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2" name="object 7" descr=""/>
            <p:cNvPicPr/>
            <p:nvPr/>
          </p:nvPicPr>
          <p:blipFill>
            <a:blip r:embed="rId5"/>
            <a:stretch/>
          </p:blipFill>
          <p:spPr>
            <a:xfrm>
              <a:off x="15739920" y="0"/>
              <a:ext cx="2547360" cy="3820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3" name="object 8" descr=""/>
          <p:cNvPicPr/>
          <p:nvPr/>
        </p:nvPicPr>
        <p:blipFill>
          <a:blip r:embed="rId6"/>
          <a:stretch/>
        </p:blipFill>
        <p:spPr>
          <a:xfrm>
            <a:off x="0" y="0"/>
            <a:ext cx="3189960" cy="2576880"/>
          </a:xfrm>
          <a:prstGeom prst="rect">
            <a:avLst/>
          </a:prstGeom>
          <a:ln w="0">
            <a:noFill/>
          </a:ln>
        </p:spPr>
      </p:pic>
      <p:pic>
        <p:nvPicPr>
          <p:cNvPr id="114" name="object 9" descr=""/>
          <p:cNvPicPr/>
          <p:nvPr/>
        </p:nvPicPr>
        <p:blipFill>
          <a:blip r:embed="rId7"/>
          <a:stretch/>
        </p:blipFill>
        <p:spPr>
          <a:xfrm>
            <a:off x="15601680" y="7100280"/>
            <a:ext cx="2685600" cy="3186000"/>
          </a:xfrm>
          <a:prstGeom prst="rect">
            <a:avLst/>
          </a:prstGeom>
          <a:ln w="0">
            <a:noFill/>
          </a:ln>
        </p:spPr>
      </p:pic>
      <p:pic>
        <p:nvPicPr>
          <p:cNvPr id="115" name="object 10" descr=""/>
          <p:cNvPicPr/>
          <p:nvPr/>
        </p:nvPicPr>
        <p:blipFill>
          <a:blip r:embed="rId8"/>
          <a:stretch/>
        </p:blipFill>
        <p:spPr>
          <a:xfrm>
            <a:off x="0" y="5797440"/>
            <a:ext cx="2442600" cy="4488840"/>
          </a:xfrm>
          <a:prstGeom prst="rect">
            <a:avLst/>
          </a:prstGeom>
          <a:ln w="0">
            <a:noFill/>
          </a:ln>
        </p:spPr>
      </p:pic>
      <p:pic>
        <p:nvPicPr>
          <p:cNvPr id="116" name="object 11" descr=""/>
          <p:cNvPicPr/>
          <p:nvPr/>
        </p:nvPicPr>
        <p:blipFill>
          <a:blip r:embed="rId9"/>
          <a:stretch/>
        </p:blipFill>
        <p:spPr>
          <a:xfrm>
            <a:off x="14083560" y="2055960"/>
            <a:ext cx="1456560" cy="1847160"/>
          </a:xfrm>
          <a:prstGeom prst="rect">
            <a:avLst/>
          </a:prstGeom>
          <a:ln w="0">
            <a:noFill/>
          </a:ln>
        </p:spPr>
      </p:pic>
      <p:pic>
        <p:nvPicPr>
          <p:cNvPr id="117" name="object 12" descr=""/>
          <p:cNvPicPr/>
          <p:nvPr/>
        </p:nvPicPr>
        <p:blipFill>
          <a:blip r:embed="rId10"/>
          <a:stretch/>
        </p:blipFill>
        <p:spPr>
          <a:xfrm>
            <a:off x="8773200" y="2210400"/>
            <a:ext cx="1418400" cy="1694880"/>
          </a:xfrm>
          <a:prstGeom prst="rect">
            <a:avLst/>
          </a:prstGeom>
          <a:ln w="0">
            <a:noFill/>
          </a:ln>
        </p:spPr>
      </p:pic>
      <p:grpSp>
        <p:nvGrpSpPr>
          <p:cNvPr id="118" name="object 13"/>
          <p:cNvGrpSpPr/>
          <p:nvPr/>
        </p:nvGrpSpPr>
        <p:grpSpPr>
          <a:xfrm>
            <a:off x="1941480" y="0"/>
            <a:ext cx="14861520" cy="5848200"/>
            <a:chOff x="1941480" y="0"/>
            <a:chExt cx="14861520" cy="5848200"/>
          </a:xfrm>
        </p:grpSpPr>
        <p:pic>
          <p:nvPicPr>
            <p:cNvPr id="119" name="object 14" descr=""/>
            <p:cNvPicPr/>
            <p:nvPr/>
          </p:nvPicPr>
          <p:blipFill>
            <a:blip r:embed="rId11"/>
            <a:stretch/>
          </p:blipFill>
          <p:spPr>
            <a:xfrm>
              <a:off x="3367800" y="2210400"/>
              <a:ext cx="1218600" cy="1694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0" name="object 15" descr=""/>
            <p:cNvPicPr/>
            <p:nvPr/>
          </p:nvPicPr>
          <p:blipFill>
            <a:blip r:embed="rId12"/>
            <a:stretch/>
          </p:blipFill>
          <p:spPr>
            <a:xfrm>
              <a:off x="2121480" y="0"/>
              <a:ext cx="14681520" cy="337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1" name="object 16" descr=""/>
            <p:cNvPicPr/>
            <p:nvPr/>
          </p:nvPicPr>
          <p:blipFill>
            <a:blip r:embed="rId13"/>
            <a:stretch/>
          </p:blipFill>
          <p:spPr>
            <a:xfrm>
              <a:off x="1941480" y="3240000"/>
              <a:ext cx="4324320" cy="2608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2" name="object 17"/>
          <p:cNvSpPr/>
          <p:nvPr/>
        </p:nvSpPr>
        <p:spPr>
          <a:xfrm>
            <a:off x="2421720" y="4966920"/>
            <a:ext cx="3499560" cy="21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 algn="ctr">
              <a:lnSpc>
                <a:spcPct val="136000"/>
              </a:lnSpc>
              <a:spcBef>
                <a:spcPts val="91"/>
              </a:spcBef>
              <a:buNone/>
            </a:pPr>
            <a:r>
              <a:rPr b="0" lang="en-US" sz="210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210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66" strike="noStrike">
                <a:solidFill>
                  <a:srgbClr val="ffffff"/>
                </a:solidFill>
                <a:latin typeface="Lucida Sans Unicode"/>
                <a:ea typeface="DejaVu Sans"/>
              </a:rPr>
              <a:t>used</a:t>
            </a:r>
            <a:r>
              <a:rPr b="0" lang="en-US" sz="210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10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SVR </a:t>
            </a:r>
            <a:r>
              <a:rPr b="0" lang="en-US" sz="210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implementation</a:t>
            </a:r>
            <a:r>
              <a:rPr b="0" lang="en-US" sz="2100" spc="-7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of</a:t>
            </a:r>
            <a:r>
              <a:rPr b="0" lang="en-US" sz="2100" spc="-7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SVM </a:t>
            </a:r>
            <a:r>
              <a:rPr b="0" lang="en-US" sz="210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available</a:t>
            </a:r>
            <a:r>
              <a:rPr b="0" lang="en-US" sz="210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in</a:t>
            </a:r>
            <a:r>
              <a:rPr b="0" lang="en-US" sz="210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sklearn</a:t>
            </a:r>
            <a:r>
              <a:rPr b="0" lang="en-US" sz="210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library </a:t>
            </a:r>
            <a:r>
              <a:rPr b="0" lang="en-US" sz="210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since</a:t>
            </a:r>
            <a:r>
              <a:rPr b="0" lang="en-US" sz="2100" spc="-7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126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2100" spc="-7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problem</a:t>
            </a:r>
            <a:r>
              <a:rPr b="0" lang="en-US" sz="2100" spc="-7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120" strike="noStrike">
                <a:solidFill>
                  <a:srgbClr val="ffffff"/>
                </a:solidFill>
                <a:latin typeface="Lucida Sans Unicode"/>
                <a:ea typeface="DejaVu Sans"/>
              </a:rPr>
              <a:t>was</a:t>
            </a:r>
            <a:r>
              <a:rPr b="0" lang="en-US" sz="2100" spc="-7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211" strike="noStrike">
                <a:solidFill>
                  <a:srgbClr val="ffffff"/>
                </a:solidFill>
                <a:latin typeface="Lucida Sans Unicode"/>
                <a:ea typeface="DejaVu Sans"/>
              </a:rPr>
              <a:t>a </a:t>
            </a:r>
            <a:r>
              <a:rPr b="0" lang="en-US" sz="21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regression</a:t>
            </a:r>
            <a:r>
              <a:rPr b="0" lang="en-US" sz="2100" spc="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one.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23" name="object 18"/>
          <p:cNvSpPr/>
          <p:nvPr/>
        </p:nvSpPr>
        <p:spPr>
          <a:xfrm>
            <a:off x="2273040" y="7596000"/>
            <a:ext cx="3796560" cy="26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240" algn="ctr">
              <a:lnSpc>
                <a:spcPct val="136000"/>
              </a:lnSpc>
              <a:spcBef>
                <a:spcPts val="91"/>
              </a:spcBef>
              <a:buNone/>
              <a:tabLst>
                <a:tab algn="l" pos="2683440"/>
              </a:tabLst>
            </a:pPr>
            <a:r>
              <a:rPr b="0" lang="en-US" sz="210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210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66" strike="noStrike">
                <a:solidFill>
                  <a:srgbClr val="ffffff"/>
                </a:solidFill>
                <a:latin typeface="Lucida Sans Unicode"/>
                <a:ea typeface="DejaVu Sans"/>
              </a:rPr>
              <a:t>used</a:t>
            </a:r>
            <a:r>
              <a:rPr b="0" lang="en-US" sz="2100" spc="-7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106" strike="noStrike">
                <a:solidFill>
                  <a:srgbClr val="ffffff"/>
                </a:solidFill>
                <a:latin typeface="Lucida Sans Unicode"/>
                <a:ea typeface="DejaVu Sans"/>
              </a:rPr>
              <a:t>automated</a:t>
            </a:r>
            <a:r>
              <a:rPr b="0" lang="en-US" sz="2100" spc="-7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methods, </a:t>
            </a:r>
            <a:r>
              <a:rPr b="0" lang="en-US" sz="2100" spc="66" strike="noStrike">
                <a:solidFill>
                  <a:srgbClr val="ffffff"/>
                </a:solidFill>
                <a:latin typeface="Lucida Sans Unicode"/>
                <a:ea typeface="DejaVu Sans"/>
              </a:rPr>
              <a:t>such</a:t>
            </a:r>
            <a:r>
              <a:rPr b="0" lang="en-US" sz="2100" spc="-7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131" strike="noStrike">
                <a:solidFill>
                  <a:srgbClr val="ffffff"/>
                </a:solidFill>
                <a:latin typeface="Lucida Sans Unicode"/>
                <a:ea typeface="DejaVu Sans"/>
              </a:rPr>
              <a:t>as</a:t>
            </a:r>
            <a:r>
              <a:rPr b="0" lang="en-US" sz="2100" spc="-7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66" strike="noStrike">
                <a:solidFill>
                  <a:srgbClr val="ffffff"/>
                </a:solidFill>
                <a:latin typeface="Lucida Sans Unicode"/>
                <a:ea typeface="DejaVu Sans"/>
              </a:rPr>
              <a:t>GridSearchCV</a:t>
            </a:r>
            <a:r>
              <a:rPr b="0" lang="en-US" sz="2100" spc="-6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100" strike="noStrike">
                <a:solidFill>
                  <a:srgbClr val="ffffff"/>
                </a:solidFill>
                <a:latin typeface="Lucida Sans Unicode"/>
                <a:ea typeface="DejaVu Sans"/>
              </a:rPr>
              <a:t>and </a:t>
            </a:r>
            <a:r>
              <a:rPr b="0" lang="en-US" sz="2100" spc="60" strike="noStrike">
                <a:solidFill>
                  <a:srgbClr val="ffffff"/>
                </a:solidFill>
                <a:latin typeface="Lucida Sans Unicode"/>
                <a:ea typeface="DejaVu Sans"/>
              </a:rPr>
              <a:t>RandomSearchCV,</a:t>
            </a:r>
            <a:r>
              <a:rPr b="0" lang="en-US" sz="21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to</a:t>
            </a:r>
            <a:r>
              <a:rPr b="0" lang="en-US" sz="21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find </a:t>
            </a:r>
            <a:r>
              <a:rPr b="0" lang="en-US" sz="21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10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best</a:t>
            </a:r>
            <a:r>
              <a:rPr b="0" lang="en-US" sz="210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80" strike="noStrike">
                <a:solidFill>
                  <a:srgbClr val="ffffff"/>
                </a:solidFill>
                <a:latin typeface="Lucida Sans Unicode"/>
                <a:ea typeface="DejaVu Sans"/>
              </a:rPr>
              <a:t>parameters</a:t>
            </a:r>
            <a:r>
              <a:rPr b="0" lang="en-US" sz="210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185" strike="noStrike">
                <a:solidFill>
                  <a:srgbClr val="ffffff"/>
                </a:solidFill>
                <a:latin typeface="Lucida Sans Unicode"/>
                <a:ea typeface="DejaVu Sans"/>
              </a:rPr>
              <a:t>(C</a:t>
            </a:r>
            <a:r>
              <a:rPr b="0" lang="en-US" sz="210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00" spc="100" strike="noStrike">
                <a:solidFill>
                  <a:srgbClr val="ffffff"/>
                </a:solidFill>
                <a:latin typeface="Lucida Sans Unicode"/>
                <a:ea typeface="DejaVu Sans"/>
              </a:rPr>
              <a:t>and </a:t>
            </a:r>
            <a:r>
              <a:rPr b="0" lang="en-US" sz="2100" spc="197" strike="noStrike">
                <a:solidFill>
                  <a:srgbClr val="ffffff"/>
                </a:solidFill>
                <a:latin typeface="Lucida Sans Unicode"/>
                <a:ea typeface="DejaVu Sans"/>
              </a:rPr>
              <a:t>gamma)</a:t>
            </a:r>
            <a:endParaRPr b="0" lang="en-US" sz="2100" spc="-1" strike="noStrike">
              <a:latin typeface="Arial"/>
            </a:endParaRPr>
          </a:p>
        </p:txBody>
      </p:sp>
      <p:grpSp>
        <p:nvGrpSpPr>
          <p:cNvPr id="124" name="object 19"/>
          <p:cNvGrpSpPr/>
          <p:nvPr/>
        </p:nvGrpSpPr>
        <p:grpSpPr>
          <a:xfrm>
            <a:off x="6708600" y="3240000"/>
            <a:ext cx="10770840" cy="2608200"/>
            <a:chOff x="6708600" y="3240000"/>
            <a:chExt cx="10770840" cy="2608200"/>
          </a:xfrm>
        </p:grpSpPr>
        <p:pic>
          <p:nvPicPr>
            <p:cNvPr id="125" name="object 20" descr=""/>
            <p:cNvPicPr/>
            <p:nvPr/>
          </p:nvPicPr>
          <p:blipFill>
            <a:blip r:embed="rId14"/>
            <a:stretch/>
          </p:blipFill>
          <p:spPr>
            <a:xfrm>
              <a:off x="6708600" y="3240000"/>
              <a:ext cx="5552640" cy="2608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6" name="object 21" descr=""/>
            <p:cNvPicPr/>
            <p:nvPr/>
          </p:nvPicPr>
          <p:blipFill>
            <a:blip r:embed="rId15"/>
            <a:stretch/>
          </p:blipFill>
          <p:spPr>
            <a:xfrm>
              <a:off x="12411360" y="3240000"/>
              <a:ext cx="5068080" cy="2608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7" name="object 22"/>
          <p:cNvSpPr/>
          <p:nvPr/>
        </p:nvSpPr>
        <p:spPr>
          <a:xfrm>
            <a:off x="7476840" y="4998600"/>
            <a:ext cx="3971880" cy="17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33000"/>
              </a:lnSpc>
              <a:spcBef>
                <a:spcPts val="99"/>
              </a:spcBef>
              <a:buNone/>
            </a:pPr>
            <a:r>
              <a:rPr b="0" lang="en-US" sz="2200" spc="-151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2200" spc="-6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used</a:t>
            </a:r>
            <a:r>
              <a:rPr b="0" lang="en-US" sz="2200" spc="-6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Keras</a:t>
            </a:r>
            <a:r>
              <a:rPr b="0" lang="en-US" sz="220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from</a:t>
            </a:r>
            <a:r>
              <a:rPr b="0" lang="en-US" sz="2200" spc="-6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Tensorflow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to</a:t>
            </a:r>
            <a:r>
              <a:rPr b="0" lang="en-US" sz="22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80" strike="noStrike">
                <a:solidFill>
                  <a:srgbClr val="ffffff"/>
                </a:solidFill>
                <a:latin typeface="Lucida Sans Unicode"/>
                <a:ea typeface="DejaVu Sans"/>
              </a:rPr>
              <a:t>make</a:t>
            </a:r>
            <a:r>
              <a:rPr b="0" lang="en-US" sz="220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259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20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Neural</a:t>
            </a:r>
            <a:r>
              <a:rPr b="0" lang="en-US" sz="2200" spc="-8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Network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with</a:t>
            </a:r>
            <a:r>
              <a:rPr b="0" lang="en-US" sz="2200" spc="-16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3</a:t>
            </a:r>
            <a:r>
              <a:rPr b="0" lang="en-US" sz="220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layers.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8" name="object 23"/>
          <p:cNvSpPr/>
          <p:nvPr/>
        </p:nvSpPr>
        <p:spPr>
          <a:xfrm>
            <a:off x="7605360" y="6791040"/>
            <a:ext cx="3714840" cy="313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-720" algn="ctr">
              <a:lnSpc>
                <a:spcPct val="133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US" sz="220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For</a:t>
            </a:r>
            <a:r>
              <a:rPr b="0" lang="en-US" sz="2200" spc="-11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tuning,</a:t>
            </a:r>
            <a:r>
              <a:rPr b="0" lang="en-US" sz="220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51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220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adjusted</a:t>
            </a:r>
            <a:r>
              <a:rPr b="0" lang="en-US" sz="220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86" strike="noStrike">
                <a:solidFill>
                  <a:srgbClr val="ffffff"/>
                </a:solidFill>
                <a:latin typeface="Lucida Sans Unicode"/>
                <a:ea typeface="DejaVu Sans"/>
              </a:rPr>
              <a:t>my </a:t>
            </a:r>
            <a:r>
              <a:rPr b="0" lang="en-US" sz="220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number</a:t>
            </a:r>
            <a:r>
              <a:rPr b="0" lang="en-US" sz="2200" spc="-13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of</a:t>
            </a:r>
            <a:r>
              <a:rPr b="0" lang="en-US" sz="2200" spc="-1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layers,</a:t>
            </a:r>
            <a:r>
              <a:rPr b="0" lang="en-US" sz="2200" spc="-13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29" strike="noStrike">
                <a:solidFill>
                  <a:srgbClr val="ffffff"/>
                </a:solidFill>
                <a:latin typeface="Lucida Sans Unicode"/>
                <a:ea typeface="DejaVu Sans"/>
              </a:rPr>
              <a:t>adjusted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2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model</a:t>
            </a:r>
            <a:r>
              <a:rPr b="0" lang="en-US" sz="22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architecture</a:t>
            </a:r>
            <a:r>
              <a:rPr b="0" lang="en-US" sz="22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to </a:t>
            </a:r>
            <a:r>
              <a:rPr b="0" lang="en-US" sz="2200" spc="134" strike="noStrike">
                <a:solidFill>
                  <a:srgbClr val="ffffff"/>
                </a:solidFill>
                <a:latin typeface="Lucida Sans Unicode"/>
                <a:ea typeface="DejaVu Sans"/>
              </a:rPr>
              <a:t>add</a:t>
            </a:r>
            <a:r>
              <a:rPr b="0" lang="en-US" sz="220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259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2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drop</a:t>
            </a:r>
            <a:r>
              <a:rPr b="0" lang="en-US" sz="22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off</a:t>
            </a:r>
            <a:r>
              <a:rPr b="0" lang="en-US" sz="22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120" strike="noStrike">
                <a:solidFill>
                  <a:srgbClr val="ffffff"/>
                </a:solidFill>
                <a:latin typeface="Lucida Sans Unicode"/>
                <a:ea typeface="DejaVu Sans"/>
              </a:rPr>
              <a:t>as</a:t>
            </a:r>
            <a:r>
              <a:rPr b="0" lang="en-US" sz="22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well</a:t>
            </a:r>
            <a:r>
              <a:rPr b="0" lang="en-US" sz="22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86" strike="noStrike">
                <a:solidFill>
                  <a:srgbClr val="ffffff"/>
                </a:solidFill>
                <a:latin typeface="Lucida Sans Unicode"/>
                <a:ea typeface="DejaVu Sans"/>
              </a:rPr>
              <a:t>as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using</a:t>
            </a:r>
            <a:r>
              <a:rPr b="0" lang="en-US" sz="220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optimizers</a:t>
            </a:r>
            <a:r>
              <a:rPr b="0" lang="en-US" sz="220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94" strike="noStrike">
                <a:solidFill>
                  <a:srgbClr val="ffffff"/>
                </a:solidFill>
                <a:latin typeface="Lucida Sans Unicode"/>
                <a:ea typeface="DejaVu Sans"/>
              </a:rPr>
              <a:t>and </a:t>
            </a:r>
            <a:r>
              <a:rPr b="0" lang="en-US" sz="22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learning</a:t>
            </a:r>
            <a:r>
              <a:rPr b="0" lang="en-US" sz="220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20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rate</a:t>
            </a:r>
            <a:r>
              <a:rPr b="0" lang="en-US" sz="22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 scheduling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9" name="object 24"/>
          <p:cNvSpPr/>
          <p:nvPr/>
        </p:nvSpPr>
        <p:spPr>
          <a:xfrm>
            <a:off x="13416480" y="4984920"/>
            <a:ext cx="3061800" cy="38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-720" algn="ctr">
              <a:lnSpc>
                <a:spcPct val="132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US" sz="2400" spc="-151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240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tested</a:t>
            </a:r>
            <a:r>
              <a:rPr b="0" lang="en-US" sz="240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out</a:t>
            </a:r>
            <a:r>
              <a:rPr b="0" lang="en-US" sz="240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8</a:t>
            </a:r>
            <a:r>
              <a:rPr b="0" lang="en-US" sz="24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other </a:t>
            </a:r>
            <a:r>
              <a:rPr b="0" lang="en-US" sz="240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models</a:t>
            </a:r>
            <a:r>
              <a:rPr b="0" lang="en-US" sz="2400" spc="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which</a:t>
            </a:r>
            <a:r>
              <a:rPr b="0" lang="en-US" sz="2400" spc="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could </a:t>
            </a:r>
            <a:r>
              <a:rPr b="0" lang="en-US" sz="2400" spc="120" strike="noStrike">
                <a:solidFill>
                  <a:srgbClr val="ffffff"/>
                </a:solidFill>
                <a:latin typeface="Lucida Sans Unicode"/>
                <a:ea typeface="DejaVu Sans"/>
              </a:rPr>
              <a:t>be</a:t>
            </a:r>
            <a:r>
              <a:rPr b="0" lang="en-US" sz="240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applied</a:t>
            </a:r>
            <a:r>
              <a:rPr b="0" lang="en-US" sz="240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to</a:t>
            </a:r>
            <a:r>
              <a:rPr b="0" lang="en-US" sz="24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236" strike="noStrike">
                <a:solidFill>
                  <a:srgbClr val="ffffff"/>
                </a:solidFill>
                <a:latin typeface="Lucida Sans Unicode"/>
                <a:ea typeface="DejaVu Sans"/>
              </a:rPr>
              <a:t>a </a:t>
            </a:r>
            <a:r>
              <a:rPr b="0" lang="en-US" sz="24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regression</a:t>
            </a:r>
            <a:r>
              <a:rPr b="0" lang="en-US" sz="2400" spc="-4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29" strike="noStrike">
                <a:solidFill>
                  <a:srgbClr val="ffffff"/>
                </a:solidFill>
                <a:latin typeface="Lucida Sans Unicode"/>
                <a:ea typeface="DejaVu Sans"/>
              </a:rPr>
              <a:t>problem </a:t>
            </a:r>
            <a:r>
              <a:rPr b="0" lang="en-US" sz="2400" spc="134" strike="noStrike">
                <a:solidFill>
                  <a:srgbClr val="ffffff"/>
                </a:solidFill>
                <a:latin typeface="Lucida Sans Unicode"/>
                <a:ea typeface="DejaVu Sans"/>
              </a:rPr>
              <a:t>and</a:t>
            </a:r>
            <a:r>
              <a:rPr b="0" lang="en-US" sz="24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 the best </a:t>
            </a:r>
            <a:r>
              <a:rPr b="0" lang="en-US" sz="240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one </a:t>
            </a:r>
            <a:r>
              <a:rPr b="0" lang="en-US" sz="2400" spc="114" strike="noStrike">
                <a:solidFill>
                  <a:srgbClr val="ffffff"/>
                </a:solidFill>
                <a:latin typeface="Lucida Sans Unicode"/>
                <a:ea typeface="DejaVu Sans"/>
              </a:rPr>
              <a:t>was</a:t>
            </a:r>
            <a:r>
              <a:rPr b="0" lang="en-US" sz="240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284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400" spc="-10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75" strike="noStrike">
                <a:solidFill>
                  <a:srgbClr val="ffffff"/>
                </a:solidFill>
                <a:latin typeface="Lucida Sans Unicode"/>
                <a:ea typeface="DejaVu Sans"/>
              </a:rPr>
              <a:t>bayesian </a:t>
            </a:r>
            <a:r>
              <a:rPr b="0" lang="en-US" sz="24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ridge</a:t>
            </a:r>
            <a:r>
              <a:rPr b="0" lang="en-US" sz="240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4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regression </a:t>
            </a:r>
            <a:r>
              <a:rPr b="0" lang="en-US" sz="240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grpSp>
        <p:nvGrpSpPr>
          <p:cNvPr id="131" name="object 3"/>
          <p:cNvGrpSpPr/>
          <p:nvPr/>
        </p:nvGrpSpPr>
        <p:grpSpPr>
          <a:xfrm>
            <a:off x="0" y="0"/>
            <a:ext cx="17912520" cy="10286280"/>
            <a:chOff x="0" y="0"/>
            <a:chExt cx="17912520" cy="10286280"/>
          </a:xfrm>
        </p:grpSpPr>
        <p:pic>
          <p:nvPicPr>
            <p:cNvPr id="132" name="object 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8913240" cy="5734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3" name="object 5" descr=""/>
            <p:cNvPicPr/>
            <p:nvPr/>
          </p:nvPicPr>
          <p:blipFill>
            <a:blip r:embed="rId3"/>
            <a:stretch/>
          </p:blipFill>
          <p:spPr>
            <a:xfrm>
              <a:off x="1692000" y="1213920"/>
              <a:ext cx="14683680" cy="7849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4" name="object 6" descr=""/>
            <p:cNvPicPr/>
            <p:nvPr/>
          </p:nvPicPr>
          <p:blipFill>
            <a:blip r:embed="rId4"/>
            <a:stretch/>
          </p:blipFill>
          <p:spPr>
            <a:xfrm>
              <a:off x="14950800" y="4258080"/>
              <a:ext cx="2961720" cy="6028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5" name="object 7" descr=""/>
            <p:cNvPicPr/>
            <p:nvPr/>
          </p:nvPicPr>
          <p:blipFill>
            <a:blip r:embed="rId5"/>
            <a:stretch/>
          </p:blipFill>
          <p:spPr>
            <a:xfrm>
              <a:off x="0" y="7671960"/>
              <a:ext cx="4064040" cy="261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6" name="object 8" descr=""/>
            <p:cNvPicPr/>
            <p:nvPr/>
          </p:nvPicPr>
          <p:blipFill>
            <a:blip r:embed="rId6"/>
            <a:stretch/>
          </p:blipFill>
          <p:spPr>
            <a:xfrm>
              <a:off x="3438000" y="234720"/>
              <a:ext cx="11414160" cy="4921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object 9" descr=""/>
            <p:cNvPicPr/>
            <p:nvPr/>
          </p:nvPicPr>
          <p:blipFill>
            <a:blip r:embed="rId7"/>
            <a:stretch/>
          </p:blipFill>
          <p:spPr>
            <a:xfrm>
              <a:off x="4930200" y="4801320"/>
              <a:ext cx="8460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8" name="object 10" descr=""/>
            <p:cNvPicPr/>
            <p:nvPr/>
          </p:nvPicPr>
          <p:blipFill>
            <a:blip r:embed="rId8"/>
            <a:stretch/>
          </p:blipFill>
          <p:spPr>
            <a:xfrm>
              <a:off x="4930200" y="5201640"/>
              <a:ext cx="8460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" name="object 11" descr=""/>
            <p:cNvPicPr/>
            <p:nvPr/>
          </p:nvPicPr>
          <p:blipFill>
            <a:blip r:embed="rId9"/>
            <a:stretch/>
          </p:blipFill>
          <p:spPr>
            <a:xfrm>
              <a:off x="4930200" y="5602320"/>
              <a:ext cx="8460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0" name="object 12" descr=""/>
            <p:cNvPicPr/>
            <p:nvPr/>
          </p:nvPicPr>
          <p:blipFill>
            <a:blip r:embed="rId10"/>
            <a:stretch/>
          </p:blipFill>
          <p:spPr>
            <a:xfrm>
              <a:off x="4930200" y="6003000"/>
              <a:ext cx="8460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1" name="object 13" descr=""/>
            <p:cNvPicPr/>
            <p:nvPr/>
          </p:nvPicPr>
          <p:blipFill>
            <a:blip r:embed="rId11"/>
            <a:stretch/>
          </p:blipFill>
          <p:spPr>
            <a:xfrm>
              <a:off x="4952520" y="7316280"/>
              <a:ext cx="94680" cy="9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2" name="object 14" descr=""/>
            <p:cNvPicPr/>
            <p:nvPr/>
          </p:nvPicPr>
          <p:blipFill>
            <a:blip r:embed="rId12"/>
            <a:stretch/>
          </p:blipFill>
          <p:spPr>
            <a:xfrm>
              <a:off x="4952520" y="7763760"/>
              <a:ext cx="94680" cy="9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3" name="object 15" descr=""/>
            <p:cNvPicPr/>
            <p:nvPr/>
          </p:nvPicPr>
          <p:blipFill>
            <a:blip r:embed="rId13"/>
            <a:stretch/>
          </p:blipFill>
          <p:spPr>
            <a:xfrm>
              <a:off x="4952520" y="8211600"/>
              <a:ext cx="94680" cy="9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object 16" descr=""/>
            <p:cNvPicPr/>
            <p:nvPr/>
          </p:nvPicPr>
          <p:blipFill>
            <a:blip r:embed="rId14"/>
            <a:stretch/>
          </p:blipFill>
          <p:spPr>
            <a:xfrm>
              <a:off x="4952520" y="8659080"/>
              <a:ext cx="94680" cy="94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5" name="object 17"/>
          <p:cNvSpPr/>
          <p:nvPr/>
        </p:nvSpPr>
        <p:spPr>
          <a:xfrm>
            <a:off x="4730040" y="3867120"/>
            <a:ext cx="6900480" cy="51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19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19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best</a:t>
            </a:r>
            <a:r>
              <a:rPr b="0" lang="en-US" sz="19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SVM</a:t>
            </a:r>
            <a:r>
              <a:rPr b="0" lang="en-US" sz="19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model</a:t>
            </a:r>
            <a:r>
              <a:rPr b="0" lang="en-US" sz="19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100" strike="noStrike">
                <a:solidFill>
                  <a:srgbClr val="ffffff"/>
                </a:solidFill>
                <a:latin typeface="Lucida Sans Unicode"/>
                <a:ea typeface="DejaVu Sans"/>
              </a:rPr>
              <a:t>had</a:t>
            </a:r>
            <a:r>
              <a:rPr b="0" lang="en-US" sz="19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19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following</a:t>
            </a:r>
            <a:r>
              <a:rPr b="0" lang="en-US" sz="195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metrics:</a:t>
            </a:r>
            <a:endParaRPr b="0" lang="en-US" sz="19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9"/>
              </a:spcBef>
              <a:buNone/>
            </a:pPr>
            <a:endParaRPr b="0" lang="en-US" sz="1950" spc="-1" strike="noStrike">
              <a:latin typeface="Arial"/>
            </a:endParaRPr>
          </a:p>
          <a:p>
            <a:pPr marL="433800">
              <a:lnSpc>
                <a:spcPct val="100000"/>
              </a:lnSpc>
              <a:buNone/>
            </a:pPr>
            <a:r>
              <a:rPr b="0" lang="en-US" sz="195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MSE:</a:t>
            </a:r>
            <a:r>
              <a:rPr b="0" lang="en-US" sz="1950" spc="-7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48.86</a:t>
            </a:r>
            <a:endParaRPr b="0" lang="en-US" sz="1950" spc="-1" strike="noStrike">
              <a:latin typeface="Arial"/>
            </a:endParaRPr>
          </a:p>
          <a:p>
            <a:pPr marL="433800">
              <a:lnSpc>
                <a:spcPct val="100000"/>
              </a:lnSpc>
              <a:spcBef>
                <a:spcPts val="816"/>
              </a:spcBef>
              <a:buNone/>
            </a:pPr>
            <a:r>
              <a:rPr b="0" lang="en-US" sz="1950" spc="-97" strike="noStrike">
                <a:solidFill>
                  <a:srgbClr val="ffffff"/>
                </a:solidFill>
                <a:latin typeface="Lucida Sans Unicode"/>
                <a:ea typeface="DejaVu Sans"/>
              </a:rPr>
              <a:t>RMSE:</a:t>
            </a:r>
            <a:r>
              <a:rPr b="0" lang="en-US" sz="195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6.99</a:t>
            </a:r>
            <a:endParaRPr b="0" lang="en-US" sz="1950" spc="-1" strike="noStrike">
              <a:latin typeface="Arial"/>
            </a:endParaRPr>
          </a:p>
          <a:p>
            <a:pPr marL="433800">
              <a:lnSpc>
                <a:spcPct val="100000"/>
              </a:lnSpc>
              <a:spcBef>
                <a:spcPts val="816"/>
              </a:spcBef>
              <a:buNone/>
            </a:pPr>
            <a:r>
              <a:rPr b="0" lang="en-US" sz="1950" spc="-126" strike="noStrike">
                <a:solidFill>
                  <a:srgbClr val="ffffff"/>
                </a:solidFill>
                <a:latin typeface="Lucida Sans Unicode"/>
                <a:ea typeface="DejaVu Sans"/>
              </a:rPr>
              <a:t>MAE:</a:t>
            </a:r>
            <a:r>
              <a:rPr b="0" lang="en-US" sz="19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3.96</a:t>
            </a:r>
            <a:endParaRPr b="0" lang="en-US" sz="1950" spc="-1" strike="noStrike">
              <a:latin typeface="Arial"/>
            </a:endParaRPr>
          </a:p>
          <a:p>
            <a:pPr marL="433800">
              <a:lnSpc>
                <a:spcPct val="100000"/>
              </a:lnSpc>
              <a:spcBef>
                <a:spcPts val="816"/>
              </a:spcBef>
              <a:buNone/>
            </a:pPr>
            <a:r>
              <a:rPr b="0" lang="en-US" sz="195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R-</a:t>
            </a:r>
            <a:r>
              <a:rPr b="0" lang="en-US" sz="19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squared:</a:t>
            </a:r>
            <a:r>
              <a:rPr b="0" lang="en-US" sz="195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19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0.55</a:t>
            </a:r>
            <a:endParaRPr b="0" lang="en-US" sz="19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70"/>
              </a:spcBef>
              <a:buNone/>
              <a:tabLst>
                <a:tab algn="l" pos="3360960"/>
              </a:tabLst>
            </a:pPr>
            <a:r>
              <a:rPr b="0" lang="en-US" sz="21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21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best</a:t>
            </a:r>
            <a:r>
              <a:rPr b="0" lang="en-US" sz="21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Neural</a:t>
            </a:r>
            <a:r>
              <a:rPr b="0" lang="en-US" sz="215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Network</a:t>
            </a:r>
            <a:r>
              <a:rPr b="0" lang="en-US" sz="21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	</a:t>
            </a:r>
            <a:r>
              <a:rPr b="0" lang="en-US" sz="2150" spc="140" strike="noStrike">
                <a:solidFill>
                  <a:srgbClr val="ffffff"/>
                </a:solidFill>
                <a:latin typeface="Lucida Sans Unicode"/>
                <a:ea typeface="DejaVu Sans"/>
              </a:rPr>
              <a:t>had</a:t>
            </a:r>
            <a:r>
              <a:rPr b="0" lang="en-US" sz="215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15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following</a:t>
            </a:r>
            <a:r>
              <a:rPr b="0" lang="en-US" sz="215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metrics:</a:t>
            </a:r>
            <a:endParaRPr b="0" lang="en-US" sz="21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65"/>
              </a:spcBef>
              <a:buNone/>
              <a:tabLst>
                <a:tab algn="l" pos="3360960"/>
              </a:tabLst>
            </a:pPr>
            <a:endParaRPr b="0" lang="en-US" sz="2150" spc="-1" strike="noStrike">
              <a:latin typeface="Arial"/>
            </a:endParaRPr>
          </a:p>
          <a:p>
            <a:pPr marL="483120">
              <a:lnSpc>
                <a:spcPct val="100000"/>
              </a:lnSpc>
              <a:buNone/>
              <a:tabLst>
                <a:tab algn="l" pos="3360960"/>
              </a:tabLst>
            </a:pPr>
            <a:r>
              <a:rPr b="0" lang="en-US" sz="2150" spc="-75" strike="noStrike">
                <a:solidFill>
                  <a:srgbClr val="ffffff"/>
                </a:solidFill>
                <a:latin typeface="Lucida Sans Unicode"/>
                <a:ea typeface="DejaVu Sans"/>
              </a:rPr>
              <a:t>MSE:</a:t>
            </a:r>
            <a:r>
              <a:rPr b="0" lang="en-US" sz="215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49.577</a:t>
            </a:r>
            <a:endParaRPr b="0" lang="en-US" sz="2150" spc="-1" strike="noStrike">
              <a:latin typeface="Arial"/>
            </a:endParaRPr>
          </a:p>
          <a:p>
            <a:pPr marL="483120">
              <a:lnSpc>
                <a:spcPct val="100000"/>
              </a:lnSpc>
              <a:spcBef>
                <a:spcPts val="944"/>
              </a:spcBef>
              <a:buNone/>
              <a:tabLst>
                <a:tab algn="l" pos="3360960"/>
              </a:tabLst>
            </a:pPr>
            <a:r>
              <a:rPr b="0" lang="en-US" sz="215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RMSE:</a:t>
            </a:r>
            <a:r>
              <a:rPr b="0" lang="en-US" sz="21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-270" strike="noStrike">
                <a:solidFill>
                  <a:srgbClr val="ffffff"/>
                </a:solidFill>
                <a:latin typeface="Lucida Sans Unicode"/>
                <a:ea typeface="DejaVu Sans"/>
              </a:rPr>
              <a:t>7.041</a:t>
            </a:r>
            <a:endParaRPr b="0" lang="en-US" sz="2150" spc="-1" strike="noStrike">
              <a:latin typeface="Arial"/>
            </a:endParaRPr>
          </a:p>
          <a:p>
            <a:pPr marL="483120">
              <a:lnSpc>
                <a:spcPct val="100000"/>
              </a:lnSpc>
              <a:spcBef>
                <a:spcPts val="944"/>
              </a:spcBef>
              <a:buNone/>
              <a:tabLst>
                <a:tab algn="l" pos="3360960"/>
              </a:tabLst>
            </a:pPr>
            <a:r>
              <a:rPr b="0" lang="en-US" sz="2150" spc="-120" strike="noStrike">
                <a:solidFill>
                  <a:srgbClr val="ffffff"/>
                </a:solidFill>
                <a:latin typeface="Lucida Sans Unicode"/>
                <a:ea typeface="DejaVu Sans"/>
              </a:rPr>
              <a:t>MAE:</a:t>
            </a:r>
            <a:r>
              <a:rPr b="0" lang="en-US" sz="215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-290" strike="noStrike">
                <a:solidFill>
                  <a:srgbClr val="ffffff"/>
                </a:solidFill>
                <a:latin typeface="Lucida Sans Unicode"/>
                <a:ea typeface="DejaVu Sans"/>
              </a:rPr>
              <a:t>3.971</a:t>
            </a:r>
            <a:endParaRPr b="0" lang="en-US" sz="2150" spc="-1" strike="noStrike">
              <a:latin typeface="Arial"/>
            </a:endParaRPr>
          </a:p>
          <a:p>
            <a:pPr marL="483120">
              <a:lnSpc>
                <a:spcPct val="100000"/>
              </a:lnSpc>
              <a:spcBef>
                <a:spcPts val="944"/>
              </a:spcBef>
              <a:buNone/>
              <a:tabLst>
                <a:tab algn="l" pos="3360960"/>
              </a:tabLst>
            </a:pPr>
            <a:r>
              <a:rPr b="0" lang="en-US" sz="2150" spc="-126" strike="noStrike">
                <a:solidFill>
                  <a:srgbClr val="ffffff"/>
                </a:solidFill>
                <a:latin typeface="Lucida Sans Unicode"/>
                <a:ea typeface="DejaVu Sans"/>
              </a:rPr>
              <a:t>R-</a:t>
            </a:r>
            <a:r>
              <a:rPr b="0" lang="en-US" sz="215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squared:</a:t>
            </a:r>
            <a:r>
              <a:rPr b="0" lang="en-US" sz="2150" spc="26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15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0.55</a:t>
            </a:r>
            <a:endParaRPr b="0" lang="en-US" sz="2150" spc="-1" strike="noStrike">
              <a:latin typeface="Arial"/>
            </a:endParaRPr>
          </a:p>
        </p:txBody>
      </p:sp>
      <p:grpSp>
        <p:nvGrpSpPr>
          <p:cNvPr id="146" name="object 18"/>
          <p:cNvGrpSpPr/>
          <p:nvPr/>
        </p:nvGrpSpPr>
        <p:grpSpPr>
          <a:xfrm>
            <a:off x="1072800" y="2017800"/>
            <a:ext cx="14400000" cy="7643520"/>
            <a:chOff x="1072800" y="2017800"/>
            <a:chExt cx="14400000" cy="7643520"/>
          </a:xfrm>
        </p:grpSpPr>
        <p:sp>
          <p:nvSpPr>
            <p:cNvPr id="147" name="object 19"/>
            <p:cNvSpPr/>
            <p:nvPr/>
          </p:nvSpPr>
          <p:spPr>
            <a:xfrm>
              <a:off x="4343400" y="6087960"/>
              <a:ext cx="11129400" cy="83880"/>
            </a:xfrm>
            <a:custGeom>
              <a:avLst/>
              <a:gdLst/>
              <a:ahLst/>
              <a:rect l="l" t="t" r="r" b="b"/>
              <a:pathLst>
                <a:path w="11130280" h="84454">
                  <a:moveTo>
                    <a:pt x="0" y="84358"/>
                  </a:moveTo>
                  <a:lnTo>
                    <a:pt x="11130262" y="0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8" name="object 20" descr=""/>
            <p:cNvPicPr/>
            <p:nvPr/>
          </p:nvPicPr>
          <p:blipFill>
            <a:blip r:embed="rId15"/>
            <a:stretch/>
          </p:blipFill>
          <p:spPr>
            <a:xfrm>
              <a:off x="4092120" y="3858840"/>
              <a:ext cx="315720" cy="117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9" name="object 21"/>
            <p:cNvSpPr/>
            <p:nvPr/>
          </p:nvSpPr>
          <p:spPr>
            <a:xfrm>
              <a:off x="2879280" y="5051160"/>
              <a:ext cx="1200600" cy="336600"/>
            </a:xfrm>
            <a:custGeom>
              <a:avLst/>
              <a:gdLst/>
              <a:ahLst/>
              <a:rect l="l" t="t" r="r" b="b"/>
              <a:pathLst>
                <a:path w="1201420" h="337185">
                  <a:moveTo>
                    <a:pt x="587805" y="336853"/>
                  </a:moveTo>
                  <a:lnTo>
                    <a:pt x="537433" y="335528"/>
                  </a:lnTo>
                  <a:lnTo>
                    <a:pt x="487751" y="331598"/>
                  </a:lnTo>
                  <a:lnTo>
                    <a:pt x="438827" y="325129"/>
                  </a:lnTo>
                  <a:lnTo>
                    <a:pt x="390725" y="316189"/>
                  </a:lnTo>
                  <a:lnTo>
                    <a:pt x="343514" y="304842"/>
                  </a:lnTo>
                  <a:lnTo>
                    <a:pt x="297260" y="291157"/>
                  </a:lnTo>
                  <a:lnTo>
                    <a:pt x="252029" y="275199"/>
                  </a:lnTo>
                  <a:lnTo>
                    <a:pt x="207889" y="257035"/>
                  </a:lnTo>
                  <a:lnTo>
                    <a:pt x="164905" y="236732"/>
                  </a:lnTo>
                  <a:lnTo>
                    <a:pt x="123144" y="214355"/>
                  </a:lnTo>
                  <a:lnTo>
                    <a:pt x="82674" y="189973"/>
                  </a:lnTo>
                  <a:lnTo>
                    <a:pt x="43560" y="163650"/>
                  </a:lnTo>
                  <a:lnTo>
                    <a:pt x="5869" y="135453"/>
                  </a:lnTo>
                  <a:lnTo>
                    <a:pt x="0" y="123212"/>
                  </a:lnTo>
                  <a:lnTo>
                    <a:pt x="102334" y="20919"/>
                  </a:lnTo>
                  <a:lnTo>
                    <a:pt x="108748" y="20458"/>
                  </a:lnTo>
                  <a:lnTo>
                    <a:pt x="113318" y="23938"/>
                  </a:lnTo>
                  <a:lnTo>
                    <a:pt x="153864" y="52635"/>
                  </a:lnTo>
                  <a:lnTo>
                    <a:pt x="196242" y="78785"/>
                  </a:lnTo>
                  <a:lnTo>
                    <a:pt x="240342" y="102278"/>
                  </a:lnTo>
                  <a:lnTo>
                    <a:pt x="286051" y="123000"/>
                  </a:lnTo>
                  <a:lnTo>
                    <a:pt x="333258" y="140841"/>
                  </a:lnTo>
                  <a:lnTo>
                    <a:pt x="381850" y="155688"/>
                  </a:lnTo>
                  <a:lnTo>
                    <a:pt x="431717" y="167430"/>
                  </a:lnTo>
                  <a:lnTo>
                    <a:pt x="482747" y="175956"/>
                  </a:lnTo>
                  <a:lnTo>
                    <a:pt x="534827" y="181153"/>
                  </a:lnTo>
                  <a:lnTo>
                    <a:pt x="587847" y="182911"/>
                  </a:lnTo>
                  <a:lnTo>
                    <a:pt x="639235" y="181260"/>
                  </a:lnTo>
                  <a:lnTo>
                    <a:pt x="689741" y="176377"/>
                  </a:lnTo>
                  <a:lnTo>
                    <a:pt x="739266" y="168363"/>
                  </a:lnTo>
                  <a:lnTo>
                    <a:pt x="787707" y="157319"/>
                  </a:lnTo>
                  <a:lnTo>
                    <a:pt x="834963" y="143348"/>
                  </a:lnTo>
                  <a:lnTo>
                    <a:pt x="880934" y="126551"/>
                  </a:lnTo>
                  <a:lnTo>
                    <a:pt x="925517" y="107029"/>
                  </a:lnTo>
                  <a:lnTo>
                    <a:pt x="968611" y="84884"/>
                  </a:lnTo>
                  <a:lnTo>
                    <a:pt x="1010115" y="60218"/>
                  </a:lnTo>
                  <a:lnTo>
                    <a:pt x="1049928" y="33133"/>
                  </a:lnTo>
                  <a:lnTo>
                    <a:pt x="1087949" y="3731"/>
                  </a:lnTo>
                  <a:lnTo>
                    <a:pt x="1092519" y="0"/>
                  </a:lnTo>
                  <a:lnTo>
                    <a:pt x="1099185" y="335"/>
                  </a:lnTo>
                  <a:lnTo>
                    <a:pt x="1103335" y="4485"/>
                  </a:lnTo>
                  <a:lnTo>
                    <a:pt x="1201016" y="102250"/>
                  </a:lnTo>
                  <a:lnTo>
                    <a:pt x="1156878" y="145407"/>
                  </a:lnTo>
                  <a:lnTo>
                    <a:pt x="1116561" y="174413"/>
                  </a:lnTo>
                  <a:lnTo>
                    <a:pt x="1074693" y="201305"/>
                  </a:lnTo>
                  <a:lnTo>
                    <a:pt x="1031351" y="226007"/>
                  </a:lnTo>
                  <a:lnTo>
                    <a:pt x="986613" y="248439"/>
                  </a:lnTo>
                  <a:lnTo>
                    <a:pt x="940557" y="268524"/>
                  </a:lnTo>
                  <a:lnTo>
                    <a:pt x="893261" y="286184"/>
                  </a:lnTo>
                  <a:lnTo>
                    <a:pt x="844803" y="301341"/>
                  </a:lnTo>
                  <a:lnTo>
                    <a:pt x="795261" y="313918"/>
                  </a:lnTo>
                  <a:lnTo>
                    <a:pt x="744712" y="323835"/>
                  </a:lnTo>
                  <a:lnTo>
                    <a:pt x="693235" y="331015"/>
                  </a:lnTo>
                  <a:lnTo>
                    <a:pt x="640906" y="335380"/>
                  </a:lnTo>
                  <a:lnTo>
                    <a:pt x="587805" y="336853"/>
                  </a:lnTo>
                  <a:close/>
                </a:path>
              </a:pathLst>
            </a:custGeom>
            <a:solidFill>
              <a:srgbClr val="40b8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0" name="object 22" descr=""/>
            <p:cNvPicPr/>
            <p:nvPr/>
          </p:nvPicPr>
          <p:blipFill>
            <a:blip r:embed="rId16"/>
            <a:stretch/>
          </p:blipFill>
          <p:spPr>
            <a:xfrm>
              <a:off x="2525760" y="3833640"/>
              <a:ext cx="336240" cy="1225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1" name="object 23" descr=""/>
            <p:cNvPicPr/>
            <p:nvPr/>
          </p:nvPicPr>
          <p:blipFill>
            <a:blip r:embed="rId17"/>
            <a:stretch/>
          </p:blipFill>
          <p:spPr>
            <a:xfrm>
              <a:off x="1072800" y="2017800"/>
              <a:ext cx="4900320" cy="4921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2" name="object 24" descr=""/>
            <p:cNvPicPr/>
            <p:nvPr/>
          </p:nvPicPr>
          <p:blipFill>
            <a:blip r:embed="rId18"/>
            <a:stretch/>
          </p:blipFill>
          <p:spPr>
            <a:xfrm>
              <a:off x="4092120" y="6578640"/>
              <a:ext cx="315720" cy="117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3" name="object 25"/>
            <p:cNvSpPr/>
            <p:nvPr/>
          </p:nvSpPr>
          <p:spPr>
            <a:xfrm>
              <a:off x="2879280" y="7770960"/>
              <a:ext cx="1200600" cy="336600"/>
            </a:xfrm>
            <a:custGeom>
              <a:avLst/>
              <a:gdLst/>
              <a:ahLst/>
              <a:rect l="l" t="t" r="r" b="b"/>
              <a:pathLst>
                <a:path w="1201420" h="337184">
                  <a:moveTo>
                    <a:pt x="587805" y="336853"/>
                  </a:moveTo>
                  <a:lnTo>
                    <a:pt x="537433" y="335528"/>
                  </a:lnTo>
                  <a:lnTo>
                    <a:pt x="487751" y="331598"/>
                  </a:lnTo>
                  <a:lnTo>
                    <a:pt x="438827" y="325129"/>
                  </a:lnTo>
                  <a:lnTo>
                    <a:pt x="390725" y="316189"/>
                  </a:lnTo>
                  <a:lnTo>
                    <a:pt x="343514" y="304842"/>
                  </a:lnTo>
                  <a:lnTo>
                    <a:pt x="297260" y="291157"/>
                  </a:lnTo>
                  <a:lnTo>
                    <a:pt x="252029" y="275199"/>
                  </a:lnTo>
                  <a:lnTo>
                    <a:pt x="207889" y="257035"/>
                  </a:lnTo>
                  <a:lnTo>
                    <a:pt x="164905" y="236732"/>
                  </a:lnTo>
                  <a:lnTo>
                    <a:pt x="123144" y="214355"/>
                  </a:lnTo>
                  <a:lnTo>
                    <a:pt x="82674" y="189973"/>
                  </a:lnTo>
                  <a:lnTo>
                    <a:pt x="43560" y="163650"/>
                  </a:lnTo>
                  <a:lnTo>
                    <a:pt x="5869" y="135453"/>
                  </a:lnTo>
                  <a:lnTo>
                    <a:pt x="0" y="123212"/>
                  </a:lnTo>
                  <a:lnTo>
                    <a:pt x="102334" y="20919"/>
                  </a:lnTo>
                  <a:lnTo>
                    <a:pt x="108748" y="20458"/>
                  </a:lnTo>
                  <a:lnTo>
                    <a:pt x="113318" y="23938"/>
                  </a:lnTo>
                  <a:lnTo>
                    <a:pt x="153864" y="52635"/>
                  </a:lnTo>
                  <a:lnTo>
                    <a:pt x="196242" y="78785"/>
                  </a:lnTo>
                  <a:lnTo>
                    <a:pt x="240342" y="102278"/>
                  </a:lnTo>
                  <a:lnTo>
                    <a:pt x="286051" y="123000"/>
                  </a:lnTo>
                  <a:lnTo>
                    <a:pt x="333258" y="140841"/>
                  </a:lnTo>
                  <a:lnTo>
                    <a:pt x="381850" y="155688"/>
                  </a:lnTo>
                  <a:lnTo>
                    <a:pt x="431717" y="167430"/>
                  </a:lnTo>
                  <a:lnTo>
                    <a:pt x="482747" y="175956"/>
                  </a:lnTo>
                  <a:lnTo>
                    <a:pt x="534827" y="181153"/>
                  </a:lnTo>
                  <a:lnTo>
                    <a:pt x="587847" y="182911"/>
                  </a:lnTo>
                  <a:lnTo>
                    <a:pt x="639235" y="181260"/>
                  </a:lnTo>
                  <a:lnTo>
                    <a:pt x="689741" y="176377"/>
                  </a:lnTo>
                  <a:lnTo>
                    <a:pt x="739266" y="168363"/>
                  </a:lnTo>
                  <a:lnTo>
                    <a:pt x="787707" y="157319"/>
                  </a:lnTo>
                  <a:lnTo>
                    <a:pt x="834963" y="143348"/>
                  </a:lnTo>
                  <a:lnTo>
                    <a:pt x="880934" y="126551"/>
                  </a:lnTo>
                  <a:lnTo>
                    <a:pt x="925517" y="107029"/>
                  </a:lnTo>
                  <a:lnTo>
                    <a:pt x="968611" y="84884"/>
                  </a:lnTo>
                  <a:lnTo>
                    <a:pt x="1010115" y="60218"/>
                  </a:lnTo>
                  <a:lnTo>
                    <a:pt x="1049928" y="33133"/>
                  </a:lnTo>
                  <a:lnTo>
                    <a:pt x="1087949" y="3731"/>
                  </a:lnTo>
                  <a:lnTo>
                    <a:pt x="1092519" y="0"/>
                  </a:lnTo>
                  <a:lnTo>
                    <a:pt x="1099185" y="335"/>
                  </a:lnTo>
                  <a:lnTo>
                    <a:pt x="1103335" y="4485"/>
                  </a:lnTo>
                  <a:lnTo>
                    <a:pt x="1201016" y="102250"/>
                  </a:lnTo>
                  <a:lnTo>
                    <a:pt x="1156878" y="145407"/>
                  </a:lnTo>
                  <a:lnTo>
                    <a:pt x="1116561" y="174413"/>
                  </a:lnTo>
                  <a:lnTo>
                    <a:pt x="1074693" y="201305"/>
                  </a:lnTo>
                  <a:lnTo>
                    <a:pt x="1031351" y="226007"/>
                  </a:lnTo>
                  <a:lnTo>
                    <a:pt x="986613" y="248439"/>
                  </a:lnTo>
                  <a:lnTo>
                    <a:pt x="940557" y="268524"/>
                  </a:lnTo>
                  <a:lnTo>
                    <a:pt x="893261" y="286184"/>
                  </a:lnTo>
                  <a:lnTo>
                    <a:pt x="844803" y="301341"/>
                  </a:lnTo>
                  <a:lnTo>
                    <a:pt x="795261" y="313918"/>
                  </a:lnTo>
                  <a:lnTo>
                    <a:pt x="744712" y="323835"/>
                  </a:lnTo>
                  <a:lnTo>
                    <a:pt x="693235" y="331015"/>
                  </a:lnTo>
                  <a:lnTo>
                    <a:pt x="640906" y="335380"/>
                  </a:lnTo>
                  <a:lnTo>
                    <a:pt x="587805" y="336853"/>
                  </a:lnTo>
                  <a:close/>
                </a:path>
              </a:pathLst>
            </a:custGeom>
            <a:solidFill>
              <a:srgbClr val="40b8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4" name="object 26" descr=""/>
            <p:cNvPicPr/>
            <p:nvPr/>
          </p:nvPicPr>
          <p:blipFill>
            <a:blip r:embed="rId19"/>
            <a:stretch/>
          </p:blipFill>
          <p:spPr>
            <a:xfrm>
              <a:off x="2525760" y="6553080"/>
              <a:ext cx="336240" cy="1225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object 27" descr=""/>
            <p:cNvPicPr/>
            <p:nvPr/>
          </p:nvPicPr>
          <p:blipFill>
            <a:blip r:embed="rId20"/>
            <a:stretch/>
          </p:blipFill>
          <p:spPr>
            <a:xfrm>
              <a:off x="1072800" y="4736520"/>
              <a:ext cx="4900320" cy="4924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6" name="object 28" descr=""/>
          <p:cNvPicPr/>
          <p:nvPr/>
        </p:nvPicPr>
        <p:blipFill>
          <a:blip r:embed="rId21"/>
          <a:stretch/>
        </p:blipFill>
        <p:spPr>
          <a:xfrm>
            <a:off x="13941720" y="0"/>
            <a:ext cx="4345560" cy="26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grpSp>
        <p:nvGrpSpPr>
          <p:cNvPr id="158" name="object 3"/>
          <p:cNvGrpSpPr/>
          <p:nvPr/>
        </p:nvGrpSpPr>
        <p:grpSpPr>
          <a:xfrm>
            <a:off x="294120" y="0"/>
            <a:ext cx="13210920" cy="9916560"/>
            <a:chOff x="294120" y="0"/>
            <a:chExt cx="13210920" cy="9916560"/>
          </a:xfrm>
        </p:grpSpPr>
        <p:pic>
          <p:nvPicPr>
            <p:cNvPr id="159" name="object 4" descr=""/>
            <p:cNvPicPr/>
            <p:nvPr/>
          </p:nvPicPr>
          <p:blipFill>
            <a:blip r:embed="rId2"/>
            <a:stretch/>
          </p:blipFill>
          <p:spPr>
            <a:xfrm>
              <a:off x="294120" y="406440"/>
              <a:ext cx="7937280" cy="951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0" name="object 5" descr=""/>
            <p:cNvPicPr/>
            <p:nvPr/>
          </p:nvPicPr>
          <p:blipFill>
            <a:blip r:embed="rId3"/>
            <a:stretch/>
          </p:blipFill>
          <p:spPr>
            <a:xfrm>
              <a:off x="7169040" y="0"/>
              <a:ext cx="6336000" cy="3318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1" name="object 6"/>
          <p:cNvSpPr/>
          <p:nvPr/>
        </p:nvSpPr>
        <p:spPr>
          <a:xfrm>
            <a:off x="8548200" y="1987560"/>
            <a:ext cx="8110080" cy="55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33000"/>
              </a:lnSpc>
              <a:spcBef>
                <a:spcPts val="99"/>
              </a:spcBef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230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SVM</a:t>
            </a:r>
            <a:r>
              <a:rPr b="0" lang="en-US" sz="230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60" strike="noStrike">
                <a:solidFill>
                  <a:srgbClr val="ffffff"/>
                </a:solidFill>
                <a:latin typeface="Lucida Sans Unicode"/>
                <a:ea typeface="DejaVu Sans"/>
              </a:rPr>
              <a:t>model</a:t>
            </a:r>
            <a:r>
              <a:rPr b="0" lang="en-US" sz="230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performed</a:t>
            </a:r>
            <a:r>
              <a:rPr b="0" lang="en-US" sz="230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better</a:t>
            </a:r>
            <a:r>
              <a:rPr b="0" lang="en-US" sz="230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55" strike="noStrike">
                <a:solidFill>
                  <a:srgbClr val="ffffff"/>
                </a:solidFill>
                <a:latin typeface="Lucida Sans Unicode"/>
                <a:ea typeface="DejaVu Sans"/>
              </a:rPr>
              <a:t>than</a:t>
            </a:r>
            <a:r>
              <a:rPr b="0" lang="en-US" sz="230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109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2300" spc="-1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neural </a:t>
            </a:r>
            <a:r>
              <a:rPr b="0" lang="en-US" sz="230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network.</a:t>
            </a:r>
            <a:r>
              <a:rPr b="0" lang="en-US" sz="230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06" strike="noStrike">
                <a:solidFill>
                  <a:srgbClr val="ffffff"/>
                </a:solidFill>
                <a:latin typeface="Lucida Sans Unicode"/>
                <a:ea typeface="DejaVu Sans"/>
              </a:rPr>
              <a:t>This</a:t>
            </a:r>
            <a:r>
              <a:rPr b="0" lang="en-US" sz="230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106" strike="noStrike">
                <a:solidFill>
                  <a:srgbClr val="ffffff"/>
                </a:solidFill>
                <a:latin typeface="Lucida Sans Unicode"/>
                <a:ea typeface="DejaVu Sans"/>
              </a:rPr>
              <a:t>was</a:t>
            </a:r>
            <a:r>
              <a:rPr b="0" lang="en-US" sz="230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to</a:t>
            </a:r>
            <a:r>
              <a:rPr b="0" lang="en-US" sz="230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109" strike="noStrike">
                <a:solidFill>
                  <a:srgbClr val="ffffff"/>
                </a:solidFill>
                <a:latin typeface="Lucida Sans Unicode"/>
                <a:ea typeface="DejaVu Sans"/>
              </a:rPr>
              <a:t>be</a:t>
            </a:r>
            <a:r>
              <a:rPr b="0" lang="en-US" sz="230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expected</a:t>
            </a:r>
            <a:r>
              <a:rPr b="0" lang="en-US" sz="230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given</a:t>
            </a:r>
            <a:r>
              <a:rPr b="0" lang="en-US" sz="230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that</a:t>
            </a:r>
            <a:r>
              <a:rPr b="0" lang="en-US" sz="2300" spc="-60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45" strike="noStrike">
                <a:solidFill>
                  <a:srgbClr val="ffffff"/>
                </a:solidFill>
                <a:latin typeface="Lucida Sans Unicode"/>
                <a:ea typeface="DejaVu Sans"/>
              </a:rPr>
              <a:t>I</a:t>
            </a:r>
            <a:r>
              <a:rPr b="0" lang="en-US" sz="230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114" strike="noStrike">
                <a:solidFill>
                  <a:srgbClr val="ffffff"/>
                </a:solidFill>
                <a:latin typeface="Lucida Sans Unicode"/>
                <a:ea typeface="DejaVu Sans"/>
              </a:rPr>
              <a:t>have</a:t>
            </a:r>
            <a:r>
              <a:rPr b="0" lang="en-US" sz="230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211" strike="noStrike">
                <a:solidFill>
                  <a:srgbClr val="ffffff"/>
                </a:solidFill>
                <a:latin typeface="Lucida Sans Unicode"/>
                <a:ea typeface="DejaVu Sans"/>
              </a:rPr>
              <a:t>a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small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dataset.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Neural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Networks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55" strike="noStrike">
                <a:solidFill>
                  <a:srgbClr val="ffffff"/>
                </a:solidFill>
                <a:latin typeface="Lucida Sans Unicode"/>
                <a:ea typeface="DejaVu Sans"/>
              </a:rPr>
              <a:t>work</a:t>
            </a:r>
            <a:r>
              <a:rPr b="0" lang="en-US" sz="2300" spc="-2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better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with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larger,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less</a:t>
            </a:r>
            <a:r>
              <a:rPr b="0" lang="en-US" sz="230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structured</a:t>
            </a:r>
            <a:r>
              <a:rPr b="0" lang="en-US" sz="230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60" strike="noStrike">
                <a:solidFill>
                  <a:srgbClr val="ffffff"/>
                </a:solidFill>
                <a:latin typeface="Lucida Sans Unicode"/>
                <a:ea typeface="DejaVu Sans"/>
              </a:rPr>
              <a:t>datasets</a:t>
            </a:r>
            <a:endParaRPr b="0" lang="en-US" sz="23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50"/>
              </a:spcBef>
              <a:buNone/>
            </a:pPr>
            <a:endParaRPr b="0" lang="en-US" sz="2300" spc="-1" strike="noStrike">
              <a:latin typeface="Arial"/>
            </a:endParaRPr>
          </a:p>
          <a:p>
            <a:pPr marL="12600">
              <a:lnSpc>
                <a:spcPct val="133000"/>
              </a:lnSpc>
              <a:buNone/>
            </a:pPr>
            <a:r>
              <a:rPr b="0" lang="en-US" sz="23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Bayesian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ridge</a:t>
            </a:r>
            <a:r>
              <a:rPr b="0" lang="en-US" sz="23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60" strike="noStrike">
                <a:solidFill>
                  <a:srgbClr val="ffffff"/>
                </a:solidFill>
                <a:latin typeface="Lucida Sans Unicode"/>
                <a:ea typeface="DejaVu Sans"/>
              </a:rPr>
              <a:t>model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surpassed</a:t>
            </a:r>
            <a:r>
              <a:rPr b="0" lang="en-US" sz="23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109" strike="noStrike">
                <a:solidFill>
                  <a:srgbClr val="ffffff"/>
                </a:solidFill>
                <a:latin typeface="Lucida Sans Unicode"/>
                <a:ea typeface="DejaVu Sans"/>
              </a:rPr>
              <a:t>my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SVM</a:t>
            </a:r>
            <a:r>
              <a:rPr b="0" lang="en-US" sz="23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model.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It 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utilizes</a:t>
            </a:r>
            <a:r>
              <a:rPr b="0" lang="en-US" sz="230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Bayesian</a:t>
            </a:r>
            <a:r>
              <a:rPr b="0" lang="en-US" sz="23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statistics</a:t>
            </a:r>
            <a:r>
              <a:rPr b="0" lang="en-US" sz="23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to</a:t>
            </a:r>
            <a:r>
              <a:rPr b="0" lang="en-US" sz="23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49" strike="noStrike">
                <a:solidFill>
                  <a:srgbClr val="ffffff"/>
                </a:solidFill>
                <a:latin typeface="Lucida Sans Unicode"/>
                <a:ea typeface="DejaVu Sans"/>
              </a:rPr>
              <a:t>estimate</a:t>
            </a:r>
            <a:r>
              <a:rPr b="0" lang="en-US" sz="230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3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coefficients</a:t>
            </a:r>
            <a:r>
              <a:rPr b="0" lang="en-US" sz="2300" spc="-4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of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 regression</a:t>
            </a:r>
            <a:r>
              <a:rPr b="0" lang="en-US" sz="230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model.</a:t>
            </a:r>
            <a:r>
              <a:rPr b="0" lang="en-US" sz="230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Instead</a:t>
            </a:r>
            <a:r>
              <a:rPr b="0" lang="en-US" sz="230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of</a:t>
            </a:r>
            <a:r>
              <a:rPr b="0" lang="en-US" sz="230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estimating</a:t>
            </a:r>
            <a:r>
              <a:rPr b="0" lang="en-US" sz="230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259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300" spc="1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single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point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60" strike="noStrike">
                <a:solidFill>
                  <a:srgbClr val="ffffff"/>
                </a:solidFill>
                <a:latin typeface="Lucida Sans Unicode"/>
                <a:ea typeface="DejaVu Sans"/>
              </a:rPr>
              <a:t>value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for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the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coefficients,</a:t>
            </a:r>
            <a:r>
              <a:rPr b="0" lang="en-US" sz="2300" spc="-86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69" strike="noStrike">
                <a:solidFill>
                  <a:srgbClr val="ffffff"/>
                </a:solidFill>
                <a:latin typeface="Lucida Sans Unicode"/>
                <a:ea typeface="DejaVu Sans"/>
              </a:rPr>
              <a:t>Bayesian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Ridge </a:t>
            </a:r>
            <a:r>
              <a:rPr b="0" lang="en-US" sz="2300" spc="41" strike="noStrike">
                <a:solidFill>
                  <a:srgbClr val="ffffff"/>
                </a:solidFill>
                <a:latin typeface="Lucida Sans Unicode"/>
                <a:ea typeface="DejaVu Sans"/>
              </a:rPr>
              <a:t>estimates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259" strike="noStrike">
                <a:solidFill>
                  <a:srgbClr val="ffffff"/>
                </a:solidFill>
                <a:latin typeface="Lucida Sans Unicode"/>
                <a:ea typeface="DejaVu Sans"/>
              </a:rPr>
              <a:t>a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distribution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of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possible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46" strike="noStrike">
                <a:solidFill>
                  <a:srgbClr val="ffffff"/>
                </a:solidFill>
                <a:latin typeface="Lucida Sans Unicode"/>
                <a:ea typeface="DejaVu Sans"/>
              </a:rPr>
              <a:t>values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52" strike="noStrike">
                <a:solidFill>
                  <a:srgbClr val="ffffff"/>
                </a:solidFill>
                <a:latin typeface="Lucida Sans Unicode"/>
                <a:ea typeface="DejaVu Sans"/>
              </a:rPr>
              <a:t>for</a:t>
            </a:r>
            <a:r>
              <a:rPr b="0" lang="en-US" sz="2300" spc="-9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the </a:t>
            </a:r>
            <a:r>
              <a:rPr b="0" lang="en-US" sz="23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coefficients.</a:t>
            </a:r>
            <a:r>
              <a:rPr b="0" lang="en-US" sz="230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06" strike="noStrike">
                <a:solidFill>
                  <a:srgbClr val="ffffff"/>
                </a:solidFill>
                <a:latin typeface="Lucida Sans Unicode"/>
                <a:ea typeface="DejaVu Sans"/>
              </a:rPr>
              <a:t>This</a:t>
            </a:r>
            <a:r>
              <a:rPr b="0" lang="en-US" sz="230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distribution</a:t>
            </a:r>
            <a:r>
              <a:rPr b="0" lang="en-US" sz="230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60" strike="noStrike">
                <a:solidFill>
                  <a:srgbClr val="ffffff"/>
                </a:solidFill>
                <a:latin typeface="Lucida Sans Unicode"/>
                <a:ea typeface="DejaVu Sans"/>
              </a:rPr>
              <a:t>captures</a:t>
            </a:r>
            <a:r>
              <a:rPr b="0" lang="en-US" sz="230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uncertainty</a:t>
            </a:r>
            <a:r>
              <a:rPr b="0" lang="en-US" sz="230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35" strike="noStrike">
                <a:solidFill>
                  <a:srgbClr val="ffffff"/>
                </a:solidFill>
                <a:latin typeface="Lucida Sans Unicode"/>
                <a:ea typeface="DejaVu Sans"/>
              </a:rPr>
              <a:t>in</a:t>
            </a:r>
            <a:r>
              <a:rPr b="0" lang="en-US" sz="2300" spc="-3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26" strike="noStrike">
                <a:solidFill>
                  <a:srgbClr val="ffffff"/>
                </a:solidFill>
                <a:latin typeface="Lucida Sans Unicode"/>
                <a:ea typeface="DejaVu Sans"/>
              </a:rPr>
              <a:t>the </a:t>
            </a:r>
            <a:r>
              <a:rPr b="0" lang="en-US" sz="2300" spc="80" strike="noStrike">
                <a:solidFill>
                  <a:srgbClr val="ffffff"/>
                </a:solidFill>
                <a:latin typeface="Lucida Sans Unicode"/>
                <a:ea typeface="DejaVu Sans"/>
              </a:rPr>
              <a:t>parameter</a:t>
            </a:r>
            <a:r>
              <a:rPr b="0" lang="en-US" sz="2300" spc="-72" strike="noStrike">
                <a:solidFill>
                  <a:srgbClr val="ffffff"/>
                </a:solidFill>
                <a:latin typeface="Lucida Sans Unicode"/>
                <a:ea typeface="DejaVu Sans"/>
              </a:rPr>
              <a:t> </a:t>
            </a:r>
            <a:r>
              <a:rPr b="0" lang="en-US" sz="2300" spc="-12" strike="noStrike">
                <a:solidFill>
                  <a:srgbClr val="ffffff"/>
                </a:solidFill>
                <a:latin typeface="Lucida Sans Unicode"/>
                <a:ea typeface="DejaVu Sans"/>
              </a:rPr>
              <a:t>estimates.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162" name="object 7" descr=""/>
          <p:cNvPicPr/>
          <p:nvPr/>
        </p:nvPicPr>
        <p:blipFill>
          <a:blip r:embed="rId4"/>
          <a:stretch/>
        </p:blipFill>
        <p:spPr>
          <a:xfrm>
            <a:off x="14548680" y="7642440"/>
            <a:ext cx="3738600" cy="2643840"/>
          </a:xfrm>
          <a:prstGeom prst="rect">
            <a:avLst/>
          </a:prstGeom>
          <a:ln w="0">
            <a:noFill/>
          </a:ln>
        </p:spPr>
      </p:pic>
      <p:grpSp>
        <p:nvGrpSpPr>
          <p:cNvPr id="163" name="object 8"/>
          <p:cNvGrpSpPr/>
          <p:nvPr/>
        </p:nvGrpSpPr>
        <p:grpSpPr>
          <a:xfrm>
            <a:off x="10571400" y="0"/>
            <a:ext cx="7715880" cy="4673160"/>
            <a:chOff x="10571400" y="0"/>
            <a:chExt cx="7715880" cy="4673160"/>
          </a:xfrm>
        </p:grpSpPr>
        <p:pic>
          <p:nvPicPr>
            <p:cNvPr id="164" name="object 9" descr=""/>
            <p:cNvPicPr/>
            <p:nvPr/>
          </p:nvPicPr>
          <p:blipFill>
            <a:blip r:embed="rId5"/>
            <a:stretch/>
          </p:blipFill>
          <p:spPr>
            <a:xfrm>
              <a:off x="10571400" y="0"/>
              <a:ext cx="7715880" cy="4520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object 10" descr=""/>
            <p:cNvPicPr/>
            <p:nvPr/>
          </p:nvPicPr>
          <p:blipFill>
            <a:blip r:embed="rId6"/>
            <a:stretch/>
          </p:blipFill>
          <p:spPr>
            <a:xfrm>
              <a:off x="10723680" y="0"/>
              <a:ext cx="7563600" cy="46731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6" name="object 11" descr=""/>
          <p:cNvPicPr/>
          <p:nvPr/>
        </p:nvPicPr>
        <p:blipFill>
          <a:blip r:embed="rId7"/>
          <a:stretch/>
        </p:blipFill>
        <p:spPr>
          <a:xfrm>
            <a:off x="0" y="7011720"/>
            <a:ext cx="5576400" cy="327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sp>
        <p:nvSpPr>
          <p:cNvPr id="168" name="object 3"/>
          <p:cNvSpPr/>
          <p:nvPr/>
        </p:nvSpPr>
        <p:spPr>
          <a:xfrm>
            <a:off x="5745240" y="5958360"/>
            <a:ext cx="37440" cy="4327920"/>
          </a:xfrm>
          <a:custGeom>
            <a:avLst/>
            <a:gdLst/>
            <a:ahLst/>
            <a:rect l="l" t="t" r="r" b="b"/>
            <a:pathLst>
              <a:path w="38100" h="4328795">
                <a:moveTo>
                  <a:pt x="38099" y="0"/>
                </a:moveTo>
                <a:lnTo>
                  <a:pt x="38100" y="4328555"/>
                </a:lnTo>
                <a:lnTo>
                  <a:pt x="0" y="4328555"/>
                </a:lnTo>
                <a:lnTo>
                  <a:pt x="0" y="0"/>
                </a:lnTo>
                <a:lnTo>
                  <a:pt x="3809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object 4"/>
          <p:cNvSpPr/>
          <p:nvPr/>
        </p:nvSpPr>
        <p:spPr>
          <a:xfrm>
            <a:off x="5783400" y="0"/>
            <a:ext cx="37440" cy="2572200"/>
          </a:xfrm>
          <a:custGeom>
            <a:avLst/>
            <a:gdLst/>
            <a:ahLst/>
            <a:rect l="l" t="t" r="r" b="b"/>
            <a:pathLst>
              <a:path w="38100" h="2573020">
                <a:moveTo>
                  <a:pt x="0" y="0"/>
                </a:moveTo>
                <a:lnTo>
                  <a:pt x="38099" y="0"/>
                </a:lnTo>
                <a:lnTo>
                  <a:pt x="38100" y="2572841"/>
                </a:lnTo>
                <a:lnTo>
                  <a:pt x="0" y="2572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object 5" descr=""/>
          <p:cNvPicPr/>
          <p:nvPr/>
        </p:nvPicPr>
        <p:blipFill>
          <a:blip r:embed="rId2"/>
          <a:stretch/>
        </p:blipFill>
        <p:spPr>
          <a:xfrm>
            <a:off x="10208160" y="0"/>
            <a:ext cx="8079120" cy="4640040"/>
          </a:xfrm>
          <a:prstGeom prst="rect">
            <a:avLst/>
          </a:prstGeom>
          <a:ln w="0">
            <a:noFill/>
          </a:ln>
        </p:spPr>
      </p:pic>
      <p:grpSp>
        <p:nvGrpSpPr>
          <p:cNvPr id="171" name="object 6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172" name="object 7" descr=""/>
            <p:cNvPicPr/>
            <p:nvPr/>
          </p:nvPicPr>
          <p:blipFill>
            <a:blip r:embed="rId3"/>
            <a:stretch/>
          </p:blipFill>
          <p:spPr>
            <a:xfrm>
              <a:off x="0" y="5507640"/>
              <a:ext cx="8013960" cy="477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object 8" descr=""/>
            <p:cNvPicPr/>
            <p:nvPr/>
          </p:nvPicPr>
          <p:blipFill>
            <a:blip r:embed="rId4"/>
            <a:stretch/>
          </p:blipFill>
          <p:spPr>
            <a:xfrm>
              <a:off x="0" y="432720"/>
              <a:ext cx="12426120" cy="7905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4" name="object 9" descr=""/>
            <p:cNvPicPr/>
            <p:nvPr/>
          </p:nvPicPr>
          <p:blipFill>
            <a:blip r:embed="rId5"/>
            <a:stretch/>
          </p:blipFill>
          <p:spPr>
            <a:xfrm>
              <a:off x="9144000" y="1550520"/>
              <a:ext cx="8000280" cy="8066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5" name="object 10" descr=""/>
            <p:cNvPicPr/>
            <p:nvPr/>
          </p:nvPicPr>
          <p:blipFill>
            <a:blip r:embed="rId6"/>
            <a:stretch/>
          </p:blipFill>
          <p:spPr>
            <a:xfrm>
              <a:off x="0" y="7317720"/>
              <a:ext cx="4051800" cy="296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object 11" descr=""/>
            <p:cNvPicPr/>
            <p:nvPr/>
          </p:nvPicPr>
          <p:blipFill>
            <a:blip r:embed="rId7"/>
            <a:stretch/>
          </p:blipFill>
          <p:spPr>
            <a:xfrm>
              <a:off x="14771520" y="0"/>
              <a:ext cx="3515760" cy="21366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2023-12-07T10:08:00Z</dcterms:created>
  <dc:creator>Benson Mugure</dc:creator>
  <dc:description/>
  <cp:keywords>DAF2RYnQJFo BAEBRMYiRaY</cp:keywords>
  <dc:language>en-US</dc:language>
  <cp:lastModifiedBy/>
  <dcterms:modified xsi:type="dcterms:W3CDTF">2023-12-07T15:47:19Z</dcterms:modified>
  <cp:revision>2</cp:revision>
  <dc:subject/>
  <dc:title>Mugure_Benson_s2038770_Big_Data_Cw2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2023-12-07T00:00:00Z</vt:filetime>
  </property>
  <property fmtid="{D5CDD505-2E9C-101B-9397-08002B2CF9AE}" pid="3" name="Creator">
    <vt:lpwstr>Canva</vt:lpwstr>
  </property>
  <property fmtid="{D5CDD505-2E9C-101B-9397-08002B2CF9AE}" pid="4" name="LastSaved">
    <vt:filetime>2023-12-07T00:00:00Z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Canva</vt:lpwstr>
  </property>
</Properties>
</file>